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40"/>
  </p:notesMasterIdLst>
  <p:handoutMasterIdLst>
    <p:handoutMasterId r:id="rId41"/>
  </p:handoutMasterIdLst>
  <p:sldIdLst>
    <p:sldId id="256" r:id="rId2"/>
    <p:sldId id="286" r:id="rId3"/>
    <p:sldId id="260" r:id="rId4"/>
    <p:sldId id="257" r:id="rId5"/>
    <p:sldId id="319" r:id="rId6"/>
    <p:sldId id="323" r:id="rId7"/>
    <p:sldId id="258" r:id="rId8"/>
    <p:sldId id="320" r:id="rId9"/>
    <p:sldId id="321" r:id="rId10"/>
    <p:sldId id="262" r:id="rId11"/>
    <p:sldId id="270" r:id="rId12"/>
    <p:sldId id="293" r:id="rId13"/>
    <p:sldId id="294" r:id="rId14"/>
    <p:sldId id="273" r:id="rId15"/>
    <p:sldId id="310" r:id="rId16"/>
    <p:sldId id="281" r:id="rId17"/>
    <p:sldId id="278" r:id="rId18"/>
    <p:sldId id="282" r:id="rId19"/>
    <p:sldId id="276" r:id="rId20"/>
    <p:sldId id="304" r:id="rId21"/>
    <p:sldId id="307" r:id="rId22"/>
    <p:sldId id="299" r:id="rId23"/>
    <p:sldId id="335" r:id="rId24"/>
    <p:sldId id="308" r:id="rId25"/>
    <p:sldId id="326" r:id="rId26"/>
    <p:sldId id="328" r:id="rId27"/>
    <p:sldId id="330" r:id="rId28"/>
    <p:sldId id="337" r:id="rId29"/>
    <p:sldId id="312" r:id="rId30"/>
    <p:sldId id="339" r:id="rId31"/>
    <p:sldId id="266" r:id="rId32"/>
    <p:sldId id="265" r:id="rId33"/>
    <p:sldId id="342" r:id="rId34"/>
    <p:sldId id="336" r:id="rId35"/>
    <p:sldId id="344" r:id="rId36"/>
    <p:sldId id="341" r:id="rId37"/>
    <p:sldId id="287" r:id="rId38"/>
    <p:sldId id="288" r:id="rId3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729"/>
    <a:srgbClr val="009999"/>
    <a:srgbClr val="E6CCB2"/>
    <a:srgbClr val="FFC000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2" autoAdjust="0"/>
    <p:restoredTop sz="81306" autoAdjust="0"/>
  </p:normalViewPr>
  <p:slideViewPr>
    <p:cSldViewPr snapToGrid="0">
      <p:cViewPr varScale="1">
        <p:scale>
          <a:sx n="94" d="100"/>
          <a:sy n="94" d="100"/>
        </p:scale>
        <p:origin x="144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3685;&#54633;%20&#47928;&#49436;1%20&#52572;&#51201;&#5486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3685;&#54633;%20&#47928;&#49436;1%20&#52572;&#51201;&#548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2018cpu\&#53685;&#54633;%20&#47928;&#49436;1%20&#52572;&#51201;&#5486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3685;&#54633;%20&#47928;&#49436;1%20&#52572;&#51201;&#5486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3685;&#54633;%20&#47928;&#49436;1%20&#52572;&#51201;&#54868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3685;&#54633;%20&#47928;&#49436;1%20&#52572;&#51201;&#54868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4592;&#50629;&#48516;&#49437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[1]전체기술!$E$1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[1]전체기술!$D$2:$D$44</c:f>
              <c:numCache>
                <c:formatCode>General</c:formatCode>
                <c:ptCount val="43"/>
                <c:pt idx="0">
                  <c:v>1974</c:v>
                </c:pt>
                <c:pt idx="1">
                  <c:v>1975</c:v>
                </c:pt>
                <c:pt idx="2">
                  <c:v>1976</c:v>
                </c:pt>
                <c:pt idx="3">
                  <c:v>1977</c:v>
                </c:pt>
                <c:pt idx="4">
                  <c:v>1978</c:v>
                </c:pt>
                <c:pt idx="5">
                  <c:v>1979</c:v>
                </c:pt>
                <c:pt idx="6">
                  <c:v>1980</c:v>
                </c:pt>
                <c:pt idx="7">
                  <c:v>1981</c:v>
                </c:pt>
                <c:pt idx="8">
                  <c:v>1982</c:v>
                </c:pt>
                <c:pt idx="9">
                  <c:v>1983</c:v>
                </c:pt>
                <c:pt idx="10">
                  <c:v>1984</c:v>
                </c:pt>
                <c:pt idx="11">
                  <c:v>1985</c:v>
                </c:pt>
                <c:pt idx="12">
                  <c:v>1986</c:v>
                </c:pt>
                <c:pt idx="13">
                  <c:v>1987</c:v>
                </c:pt>
                <c:pt idx="14">
                  <c:v>1988</c:v>
                </c:pt>
                <c:pt idx="15">
                  <c:v>1989</c:v>
                </c:pt>
                <c:pt idx="16">
                  <c:v>1990</c:v>
                </c:pt>
                <c:pt idx="17">
                  <c:v>1991</c:v>
                </c:pt>
                <c:pt idx="18">
                  <c:v>1992</c:v>
                </c:pt>
                <c:pt idx="19">
                  <c:v>1993</c:v>
                </c:pt>
                <c:pt idx="20">
                  <c:v>1994</c:v>
                </c:pt>
                <c:pt idx="21">
                  <c:v>1995</c:v>
                </c:pt>
                <c:pt idx="22">
                  <c:v>1996</c:v>
                </c:pt>
                <c:pt idx="23">
                  <c:v>1997</c:v>
                </c:pt>
                <c:pt idx="24">
                  <c:v>1998</c:v>
                </c:pt>
                <c:pt idx="25">
                  <c:v>1999</c:v>
                </c:pt>
                <c:pt idx="26">
                  <c:v>2000</c:v>
                </c:pt>
                <c:pt idx="27">
                  <c:v>2001</c:v>
                </c:pt>
                <c:pt idx="28">
                  <c:v>2002</c:v>
                </c:pt>
                <c:pt idx="29">
                  <c:v>2003</c:v>
                </c:pt>
                <c:pt idx="30">
                  <c:v>2004</c:v>
                </c:pt>
                <c:pt idx="31">
                  <c:v>2005</c:v>
                </c:pt>
                <c:pt idx="32">
                  <c:v>2006</c:v>
                </c:pt>
                <c:pt idx="33">
                  <c:v>2007</c:v>
                </c:pt>
                <c:pt idx="34">
                  <c:v>2008</c:v>
                </c:pt>
                <c:pt idx="35">
                  <c:v>2009</c:v>
                </c:pt>
                <c:pt idx="36">
                  <c:v>2010</c:v>
                </c:pt>
                <c:pt idx="37">
                  <c:v>2011</c:v>
                </c:pt>
                <c:pt idx="38">
                  <c:v>2012</c:v>
                </c:pt>
                <c:pt idx="39">
                  <c:v>2013</c:v>
                </c:pt>
                <c:pt idx="40">
                  <c:v>2014</c:v>
                </c:pt>
                <c:pt idx="41">
                  <c:v>2015</c:v>
                </c:pt>
                <c:pt idx="42">
                  <c:v>2016</c:v>
                </c:pt>
              </c:numCache>
            </c:numRef>
          </c:xVal>
          <c:yVal>
            <c:numRef>
              <c:f>[1]전체기술!$E$2:$E$44</c:f>
              <c:numCache>
                <c:formatCode>General</c:formatCode>
                <c:ptCount val="43"/>
                <c:pt idx="0">
                  <c:v>0</c:v>
                </c:pt>
                <c:pt idx="1">
                  <c:v>3</c:v>
                </c:pt>
                <c:pt idx="2">
                  <c:v>1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6</c:v>
                </c:pt>
                <c:pt idx="8">
                  <c:v>2</c:v>
                </c:pt>
                <c:pt idx="9">
                  <c:v>6</c:v>
                </c:pt>
                <c:pt idx="10">
                  <c:v>3</c:v>
                </c:pt>
                <c:pt idx="11">
                  <c:v>4</c:v>
                </c:pt>
                <c:pt idx="12">
                  <c:v>16</c:v>
                </c:pt>
                <c:pt idx="13">
                  <c:v>4</c:v>
                </c:pt>
                <c:pt idx="14">
                  <c:v>5</c:v>
                </c:pt>
                <c:pt idx="15">
                  <c:v>2</c:v>
                </c:pt>
                <c:pt idx="16">
                  <c:v>8</c:v>
                </c:pt>
                <c:pt idx="17">
                  <c:v>14</c:v>
                </c:pt>
                <c:pt idx="18">
                  <c:v>15</c:v>
                </c:pt>
                <c:pt idx="19">
                  <c:v>15</c:v>
                </c:pt>
                <c:pt idx="20">
                  <c:v>15</c:v>
                </c:pt>
                <c:pt idx="21">
                  <c:v>16</c:v>
                </c:pt>
                <c:pt idx="22">
                  <c:v>23</c:v>
                </c:pt>
                <c:pt idx="23">
                  <c:v>28</c:v>
                </c:pt>
                <c:pt idx="24">
                  <c:v>30</c:v>
                </c:pt>
                <c:pt idx="25">
                  <c:v>37</c:v>
                </c:pt>
                <c:pt idx="26">
                  <c:v>32</c:v>
                </c:pt>
                <c:pt idx="27">
                  <c:v>31</c:v>
                </c:pt>
                <c:pt idx="28">
                  <c:v>44</c:v>
                </c:pt>
                <c:pt idx="29">
                  <c:v>29</c:v>
                </c:pt>
                <c:pt idx="30">
                  <c:v>42</c:v>
                </c:pt>
                <c:pt idx="31">
                  <c:v>56</c:v>
                </c:pt>
                <c:pt idx="32">
                  <c:v>45</c:v>
                </c:pt>
                <c:pt idx="33">
                  <c:v>54</c:v>
                </c:pt>
                <c:pt idx="34">
                  <c:v>56</c:v>
                </c:pt>
                <c:pt idx="35">
                  <c:v>67</c:v>
                </c:pt>
                <c:pt idx="36">
                  <c:v>64</c:v>
                </c:pt>
                <c:pt idx="37">
                  <c:v>83</c:v>
                </c:pt>
                <c:pt idx="38">
                  <c:v>105</c:v>
                </c:pt>
                <c:pt idx="39">
                  <c:v>91</c:v>
                </c:pt>
                <c:pt idx="40">
                  <c:v>93</c:v>
                </c:pt>
                <c:pt idx="41">
                  <c:v>82</c:v>
                </c:pt>
                <c:pt idx="42">
                  <c:v>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D6-4C33-9855-DE67ED2E7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5657680"/>
        <c:axId val="315659112"/>
      </c:scatterChart>
      <c:valAx>
        <c:axId val="3156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5659112"/>
        <c:crosses val="autoZero"/>
        <c:crossBetween val="midCat"/>
      </c:valAx>
      <c:valAx>
        <c:axId val="315659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56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40"/>
      <c:rotY val="30"/>
      <c:depthPercent val="16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연도나라!$B$1</c:f>
              <c:strCache>
                <c:ptCount val="1"/>
                <c:pt idx="0">
                  <c:v>한국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numRef>
              <c:f>연도나라!$A$2:$A$44</c:f>
              <c:numCache>
                <c:formatCode>General</c:formatCode>
                <c:ptCount val="43"/>
                <c:pt idx="0">
                  <c:v>1974</c:v>
                </c:pt>
                <c:pt idx="1">
                  <c:v>1975</c:v>
                </c:pt>
                <c:pt idx="2">
                  <c:v>1976</c:v>
                </c:pt>
                <c:pt idx="3">
                  <c:v>1977</c:v>
                </c:pt>
                <c:pt idx="4">
                  <c:v>1978</c:v>
                </c:pt>
                <c:pt idx="5">
                  <c:v>1979</c:v>
                </c:pt>
                <c:pt idx="6">
                  <c:v>1980</c:v>
                </c:pt>
                <c:pt idx="7">
                  <c:v>1981</c:v>
                </c:pt>
                <c:pt idx="8">
                  <c:v>1982</c:v>
                </c:pt>
                <c:pt idx="9">
                  <c:v>1983</c:v>
                </c:pt>
                <c:pt idx="10">
                  <c:v>1984</c:v>
                </c:pt>
                <c:pt idx="11">
                  <c:v>1985</c:v>
                </c:pt>
                <c:pt idx="12">
                  <c:v>1986</c:v>
                </c:pt>
                <c:pt idx="13">
                  <c:v>1987</c:v>
                </c:pt>
                <c:pt idx="14">
                  <c:v>1988</c:v>
                </c:pt>
                <c:pt idx="15">
                  <c:v>1989</c:v>
                </c:pt>
                <c:pt idx="16">
                  <c:v>1990</c:v>
                </c:pt>
                <c:pt idx="17">
                  <c:v>1991</c:v>
                </c:pt>
                <c:pt idx="18">
                  <c:v>1992</c:v>
                </c:pt>
                <c:pt idx="19">
                  <c:v>1993</c:v>
                </c:pt>
                <c:pt idx="20">
                  <c:v>1994</c:v>
                </c:pt>
                <c:pt idx="21">
                  <c:v>1995</c:v>
                </c:pt>
                <c:pt idx="22">
                  <c:v>1996</c:v>
                </c:pt>
                <c:pt idx="23">
                  <c:v>1997</c:v>
                </c:pt>
                <c:pt idx="24">
                  <c:v>1998</c:v>
                </c:pt>
                <c:pt idx="25">
                  <c:v>1999</c:v>
                </c:pt>
                <c:pt idx="26">
                  <c:v>2000</c:v>
                </c:pt>
                <c:pt idx="27">
                  <c:v>2001</c:v>
                </c:pt>
                <c:pt idx="28">
                  <c:v>2002</c:v>
                </c:pt>
                <c:pt idx="29">
                  <c:v>2003</c:v>
                </c:pt>
                <c:pt idx="30">
                  <c:v>2004</c:v>
                </c:pt>
                <c:pt idx="31">
                  <c:v>2005</c:v>
                </c:pt>
                <c:pt idx="32">
                  <c:v>2006</c:v>
                </c:pt>
                <c:pt idx="33">
                  <c:v>2007</c:v>
                </c:pt>
                <c:pt idx="34">
                  <c:v>2008</c:v>
                </c:pt>
                <c:pt idx="35">
                  <c:v>2009</c:v>
                </c:pt>
                <c:pt idx="36">
                  <c:v>2010</c:v>
                </c:pt>
                <c:pt idx="37">
                  <c:v>2011</c:v>
                </c:pt>
                <c:pt idx="38">
                  <c:v>2012</c:v>
                </c:pt>
                <c:pt idx="39">
                  <c:v>2013</c:v>
                </c:pt>
                <c:pt idx="40">
                  <c:v>2014</c:v>
                </c:pt>
                <c:pt idx="41">
                  <c:v>2015</c:v>
                </c:pt>
                <c:pt idx="42">
                  <c:v>2016</c:v>
                </c:pt>
              </c:numCache>
            </c:numRef>
          </c:cat>
          <c:val>
            <c:numRef>
              <c:f>연도나라!$B$2:$B$44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2</c:v>
                </c:pt>
                <c:pt idx="23">
                  <c:v>1</c:v>
                </c:pt>
                <c:pt idx="24">
                  <c:v>4</c:v>
                </c:pt>
                <c:pt idx="25">
                  <c:v>2</c:v>
                </c:pt>
                <c:pt idx="26">
                  <c:v>5</c:v>
                </c:pt>
                <c:pt idx="27">
                  <c:v>4</c:v>
                </c:pt>
                <c:pt idx="28">
                  <c:v>2</c:v>
                </c:pt>
                <c:pt idx="29">
                  <c:v>2</c:v>
                </c:pt>
                <c:pt idx="30">
                  <c:v>7</c:v>
                </c:pt>
                <c:pt idx="31">
                  <c:v>5</c:v>
                </c:pt>
                <c:pt idx="32">
                  <c:v>8</c:v>
                </c:pt>
                <c:pt idx="33">
                  <c:v>4</c:v>
                </c:pt>
                <c:pt idx="34">
                  <c:v>5</c:v>
                </c:pt>
                <c:pt idx="35">
                  <c:v>5</c:v>
                </c:pt>
                <c:pt idx="36">
                  <c:v>2</c:v>
                </c:pt>
                <c:pt idx="37">
                  <c:v>7</c:v>
                </c:pt>
                <c:pt idx="38">
                  <c:v>11</c:v>
                </c:pt>
                <c:pt idx="39">
                  <c:v>8</c:v>
                </c:pt>
                <c:pt idx="40">
                  <c:v>5</c:v>
                </c:pt>
                <c:pt idx="41">
                  <c:v>10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68-421D-849A-CF8E1799F2C1}"/>
            </c:ext>
          </c:extLst>
        </c:ser>
        <c:ser>
          <c:idx val="3"/>
          <c:order val="1"/>
          <c:tx>
            <c:strRef>
              <c:f>연도나라!$D$1</c:f>
              <c:strCache>
                <c:ptCount val="1"/>
                <c:pt idx="0">
                  <c:v>일본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연도나라!$A$2:$A$44</c:f>
              <c:numCache>
                <c:formatCode>General</c:formatCode>
                <c:ptCount val="43"/>
                <c:pt idx="0">
                  <c:v>1974</c:v>
                </c:pt>
                <c:pt idx="1">
                  <c:v>1975</c:v>
                </c:pt>
                <c:pt idx="2">
                  <c:v>1976</c:v>
                </c:pt>
                <c:pt idx="3">
                  <c:v>1977</c:v>
                </c:pt>
                <c:pt idx="4">
                  <c:v>1978</c:v>
                </c:pt>
                <c:pt idx="5">
                  <c:v>1979</c:v>
                </c:pt>
                <c:pt idx="6">
                  <c:v>1980</c:v>
                </c:pt>
                <c:pt idx="7">
                  <c:v>1981</c:v>
                </c:pt>
                <c:pt idx="8">
                  <c:v>1982</c:v>
                </c:pt>
                <c:pt idx="9">
                  <c:v>1983</c:v>
                </c:pt>
                <c:pt idx="10">
                  <c:v>1984</c:v>
                </c:pt>
                <c:pt idx="11">
                  <c:v>1985</c:v>
                </c:pt>
                <c:pt idx="12">
                  <c:v>1986</c:v>
                </c:pt>
                <c:pt idx="13">
                  <c:v>1987</c:v>
                </c:pt>
                <c:pt idx="14">
                  <c:v>1988</c:v>
                </c:pt>
                <c:pt idx="15">
                  <c:v>1989</c:v>
                </c:pt>
                <c:pt idx="16">
                  <c:v>1990</c:v>
                </c:pt>
                <c:pt idx="17">
                  <c:v>1991</c:v>
                </c:pt>
                <c:pt idx="18">
                  <c:v>1992</c:v>
                </c:pt>
                <c:pt idx="19">
                  <c:v>1993</c:v>
                </c:pt>
                <c:pt idx="20">
                  <c:v>1994</c:v>
                </c:pt>
                <c:pt idx="21">
                  <c:v>1995</c:v>
                </c:pt>
                <c:pt idx="22">
                  <c:v>1996</c:v>
                </c:pt>
                <c:pt idx="23">
                  <c:v>1997</c:v>
                </c:pt>
                <c:pt idx="24">
                  <c:v>1998</c:v>
                </c:pt>
                <c:pt idx="25">
                  <c:v>1999</c:v>
                </c:pt>
                <c:pt idx="26">
                  <c:v>2000</c:v>
                </c:pt>
                <c:pt idx="27">
                  <c:v>2001</c:v>
                </c:pt>
                <c:pt idx="28">
                  <c:v>2002</c:v>
                </c:pt>
                <c:pt idx="29">
                  <c:v>2003</c:v>
                </c:pt>
                <c:pt idx="30">
                  <c:v>2004</c:v>
                </c:pt>
                <c:pt idx="31">
                  <c:v>2005</c:v>
                </c:pt>
                <c:pt idx="32">
                  <c:v>2006</c:v>
                </c:pt>
                <c:pt idx="33">
                  <c:v>2007</c:v>
                </c:pt>
                <c:pt idx="34">
                  <c:v>2008</c:v>
                </c:pt>
                <c:pt idx="35">
                  <c:v>2009</c:v>
                </c:pt>
                <c:pt idx="36">
                  <c:v>2010</c:v>
                </c:pt>
                <c:pt idx="37">
                  <c:v>2011</c:v>
                </c:pt>
                <c:pt idx="38">
                  <c:v>2012</c:v>
                </c:pt>
                <c:pt idx="39">
                  <c:v>2013</c:v>
                </c:pt>
                <c:pt idx="40">
                  <c:v>2014</c:v>
                </c:pt>
                <c:pt idx="41">
                  <c:v>2015</c:v>
                </c:pt>
                <c:pt idx="42">
                  <c:v>2016</c:v>
                </c:pt>
              </c:numCache>
            </c:numRef>
          </c:cat>
          <c:val>
            <c:numRef>
              <c:f>연도나라!$D$2:$D$44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7</c:v>
                </c:pt>
                <c:pt idx="18">
                  <c:v>6</c:v>
                </c:pt>
                <c:pt idx="19">
                  <c:v>4</c:v>
                </c:pt>
                <c:pt idx="20">
                  <c:v>5</c:v>
                </c:pt>
                <c:pt idx="21">
                  <c:v>5</c:v>
                </c:pt>
                <c:pt idx="22">
                  <c:v>7</c:v>
                </c:pt>
                <c:pt idx="23">
                  <c:v>8</c:v>
                </c:pt>
                <c:pt idx="24">
                  <c:v>7</c:v>
                </c:pt>
                <c:pt idx="25">
                  <c:v>12</c:v>
                </c:pt>
                <c:pt idx="26">
                  <c:v>6</c:v>
                </c:pt>
                <c:pt idx="27">
                  <c:v>5</c:v>
                </c:pt>
                <c:pt idx="28">
                  <c:v>10</c:v>
                </c:pt>
                <c:pt idx="29">
                  <c:v>7</c:v>
                </c:pt>
                <c:pt idx="30">
                  <c:v>17</c:v>
                </c:pt>
                <c:pt idx="31">
                  <c:v>17</c:v>
                </c:pt>
                <c:pt idx="32">
                  <c:v>6</c:v>
                </c:pt>
                <c:pt idx="33">
                  <c:v>6</c:v>
                </c:pt>
                <c:pt idx="34">
                  <c:v>9</c:v>
                </c:pt>
                <c:pt idx="35">
                  <c:v>9</c:v>
                </c:pt>
                <c:pt idx="36">
                  <c:v>10</c:v>
                </c:pt>
                <c:pt idx="37">
                  <c:v>11</c:v>
                </c:pt>
                <c:pt idx="38">
                  <c:v>12</c:v>
                </c:pt>
                <c:pt idx="39">
                  <c:v>3</c:v>
                </c:pt>
                <c:pt idx="40">
                  <c:v>9</c:v>
                </c:pt>
                <c:pt idx="41">
                  <c:v>1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68-421D-849A-CF8E1799F2C1}"/>
            </c:ext>
          </c:extLst>
        </c:ser>
        <c:ser>
          <c:idx val="4"/>
          <c:order val="2"/>
          <c:tx>
            <c:strRef>
              <c:f>연도나라!$E$1</c:f>
              <c:strCache>
                <c:ptCount val="1"/>
                <c:pt idx="0">
                  <c:v>유럽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연도나라!$A$2:$A$44</c:f>
              <c:numCache>
                <c:formatCode>General</c:formatCode>
                <c:ptCount val="43"/>
                <c:pt idx="0">
                  <c:v>1974</c:v>
                </c:pt>
                <c:pt idx="1">
                  <c:v>1975</c:v>
                </c:pt>
                <c:pt idx="2">
                  <c:v>1976</c:v>
                </c:pt>
                <c:pt idx="3">
                  <c:v>1977</c:v>
                </c:pt>
                <c:pt idx="4">
                  <c:v>1978</c:v>
                </c:pt>
                <c:pt idx="5">
                  <c:v>1979</c:v>
                </c:pt>
                <c:pt idx="6">
                  <c:v>1980</c:v>
                </c:pt>
                <c:pt idx="7">
                  <c:v>1981</c:v>
                </c:pt>
                <c:pt idx="8">
                  <c:v>1982</c:v>
                </c:pt>
                <c:pt idx="9">
                  <c:v>1983</c:v>
                </c:pt>
                <c:pt idx="10">
                  <c:v>1984</c:v>
                </c:pt>
                <c:pt idx="11">
                  <c:v>1985</c:v>
                </c:pt>
                <c:pt idx="12">
                  <c:v>1986</c:v>
                </c:pt>
                <c:pt idx="13">
                  <c:v>1987</c:v>
                </c:pt>
                <c:pt idx="14">
                  <c:v>1988</c:v>
                </c:pt>
                <c:pt idx="15">
                  <c:v>1989</c:v>
                </c:pt>
                <c:pt idx="16">
                  <c:v>1990</c:v>
                </c:pt>
                <c:pt idx="17">
                  <c:v>1991</c:v>
                </c:pt>
                <c:pt idx="18">
                  <c:v>1992</c:v>
                </c:pt>
                <c:pt idx="19">
                  <c:v>1993</c:v>
                </c:pt>
                <c:pt idx="20">
                  <c:v>1994</c:v>
                </c:pt>
                <c:pt idx="21">
                  <c:v>1995</c:v>
                </c:pt>
                <c:pt idx="22">
                  <c:v>1996</c:v>
                </c:pt>
                <c:pt idx="23">
                  <c:v>1997</c:v>
                </c:pt>
                <c:pt idx="24">
                  <c:v>1998</c:v>
                </c:pt>
                <c:pt idx="25">
                  <c:v>1999</c:v>
                </c:pt>
                <c:pt idx="26">
                  <c:v>2000</c:v>
                </c:pt>
                <c:pt idx="27">
                  <c:v>2001</c:v>
                </c:pt>
                <c:pt idx="28">
                  <c:v>2002</c:v>
                </c:pt>
                <c:pt idx="29">
                  <c:v>2003</c:v>
                </c:pt>
                <c:pt idx="30">
                  <c:v>2004</c:v>
                </c:pt>
                <c:pt idx="31">
                  <c:v>2005</c:v>
                </c:pt>
                <c:pt idx="32">
                  <c:v>2006</c:v>
                </c:pt>
                <c:pt idx="33">
                  <c:v>2007</c:v>
                </c:pt>
                <c:pt idx="34">
                  <c:v>2008</c:v>
                </c:pt>
                <c:pt idx="35">
                  <c:v>2009</c:v>
                </c:pt>
                <c:pt idx="36">
                  <c:v>2010</c:v>
                </c:pt>
                <c:pt idx="37">
                  <c:v>2011</c:v>
                </c:pt>
                <c:pt idx="38">
                  <c:v>2012</c:v>
                </c:pt>
                <c:pt idx="39">
                  <c:v>2013</c:v>
                </c:pt>
                <c:pt idx="40">
                  <c:v>2014</c:v>
                </c:pt>
                <c:pt idx="41">
                  <c:v>2015</c:v>
                </c:pt>
                <c:pt idx="42">
                  <c:v>2016</c:v>
                </c:pt>
              </c:numCache>
            </c:numRef>
          </c:cat>
          <c:val>
            <c:numRef>
              <c:f>연도나라!$E$2:$E$44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3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3</c:v>
                </c:pt>
                <c:pt idx="18">
                  <c:v>0</c:v>
                </c:pt>
                <c:pt idx="19">
                  <c:v>1</c:v>
                </c:pt>
                <c:pt idx="20">
                  <c:v>1</c:v>
                </c:pt>
                <c:pt idx="21">
                  <c:v>3</c:v>
                </c:pt>
                <c:pt idx="22">
                  <c:v>2</c:v>
                </c:pt>
                <c:pt idx="23">
                  <c:v>6</c:v>
                </c:pt>
                <c:pt idx="24">
                  <c:v>1</c:v>
                </c:pt>
                <c:pt idx="25">
                  <c:v>4</c:v>
                </c:pt>
                <c:pt idx="26">
                  <c:v>3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8</c:v>
                </c:pt>
                <c:pt idx="32">
                  <c:v>7</c:v>
                </c:pt>
                <c:pt idx="33">
                  <c:v>10</c:v>
                </c:pt>
                <c:pt idx="34">
                  <c:v>4</c:v>
                </c:pt>
                <c:pt idx="35">
                  <c:v>4</c:v>
                </c:pt>
                <c:pt idx="36">
                  <c:v>5</c:v>
                </c:pt>
                <c:pt idx="37">
                  <c:v>6</c:v>
                </c:pt>
                <c:pt idx="38">
                  <c:v>8</c:v>
                </c:pt>
                <c:pt idx="39">
                  <c:v>5</c:v>
                </c:pt>
                <c:pt idx="40">
                  <c:v>11</c:v>
                </c:pt>
                <c:pt idx="41">
                  <c:v>1</c:v>
                </c:pt>
                <c:pt idx="4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68-421D-849A-CF8E1799F2C1}"/>
            </c:ext>
          </c:extLst>
        </c:ser>
        <c:ser>
          <c:idx val="1"/>
          <c:order val="3"/>
          <c:tx>
            <c:strRef>
              <c:f>연도나라!$C$1</c:f>
              <c:strCache>
                <c:ptCount val="1"/>
                <c:pt idx="0">
                  <c:v>미국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연도나라!$A$2:$A$44</c:f>
              <c:numCache>
                <c:formatCode>General</c:formatCode>
                <c:ptCount val="43"/>
                <c:pt idx="0">
                  <c:v>1974</c:v>
                </c:pt>
                <c:pt idx="1">
                  <c:v>1975</c:v>
                </c:pt>
                <c:pt idx="2">
                  <c:v>1976</c:v>
                </c:pt>
                <c:pt idx="3">
                  <c:v>1977</c:v>
                </c:pt>
                <c:pt idx="4">
                  <c:v>1978</c:v>
                </c:pt>
                <c:pt idx="5">
                  <c:v>1979</c:v>
                </c:pt>
                <c:pt idx="6">
                  <c:v>1980</c:v>
                </c:pt>
                <c:pt idx="7">
                  <c:v>1981</c:v>
                </c:pt>
                <c:pt idx="8">
                  <c:v>1982</c:v>
                </c:pt>
                <c:pt idx="9">
                  <c:v>1983</c:v>
                </c:pt>
                <c:pt idx="10">
                  <c:v>1984</c:v>
                </c:pt>
                <c:pt idx="11">
                  <c:v>1985</c:v>
                </c:pt>
                <c:pt idx="12">
                  <c:v>1986</c:v>
                </c:pt>
                <c:pt idx="13">
                  <c:v>1987</c:v>
                </c:pt>
                <c:pt idx="14">
                  <c:v>1988</c:v>
                </c:pt>
                <c:pt idx="15">
                  <c:v>1989</c:v>
                </c:pt>
                <c:pt idx="16">
                  <c:v>1990</c:v>
                </c:pt>
                <c:pt idx="17">
                  <c:v>1991</c:v>
                </c:pt>
                <c:pt idx="18">
                  <c:v>1992</c:v>
                </c:pt>
                <c:pt idx="19">
                  <c:v>1993</c:v>
                </c:pt>
                <c:pt idx="20">
                  <c:v>1994</c:v>
                </c:pt>
                <c:pt idx="21">
                  <c:v>1995</c:v>
                </c:pt>
                <c:pt idx="22">
                  <c:v>1996</c:v>
                </c:pt>
                <c:pt idx="23">
                  <c:v>1997</c:v>
                </c:pt>
                <c:pt idx="24">
                  <c:v>1998</c:v>
                </c:pt>
                <c:pt idx="25">
                  <c:v>1999</c:v>
                </c:pt>
                <c:pt idx="26">
                  <c:v>2000</c:v>
                </c:pt>
                <c:pt idx="27">
                  <c:v>2001</c:v>
                </c:pt>
                <c:pt idx="28">
                  <c:v>2002</c:v>
                </c:pt>
                <c:pt idx="29">
                  <c:v>2003</c:v>
                </c:pt>
                <c:pt idx="30">
                  <c:v>2004</c:v>
                </c:pt>
                <c:pt idx="31">
                  <c:v>2005</c:v>
                </c:pt>
                <c:pt idx="32">
                  <c:v>2006</c:v>
                </c:pt>
                <c:pt idx="33">
                  <c:v>2007</c:v>
                </c:pt>
                <c:pt idx="34">
                  <c:v>2008</c:v>
                </c:pt>
                <c:pt idx="35">
                  <c:v>2009</c:v>
                </c:pt>
                <c:pt idx="36">
                  <c:v>2010</c:v>
                </c:pt>
                <c:pt idx="37">
                  <c:v>2011</c:v>
                </c:pt>
                <c:pt idx="38">
                  <c:v>2012</c:v>
                </c:pt>
                <c:pt idx="39">
                  <c:v>2013</c:v>
                </c:pt>
                <c:pt idx="40">
                  <c:v>2014</c:v>
                </c:pt>
                <c:pt idx="41">
                  <c:v>2015</c:v>
                </c:pt>
                <c:pt idx="42">
                  <c:v>2016</c:v>
                </c:pt>
              </c:numCache>
            </c:numRef>
          </c:cat>
          <c:val>
            <c:numRef>
              <c:f>연도나라!$C$2:$C$44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4</c:v>
                </c:pt>
                <c:pt idx="8">
                  <c:v>1</c:v>
                </c:pt>
                <c:pt idx="9">
                  <c:v>4</c:v>
                </c:pt>
                <c:pt idx="10">
                  <c:v>2</c:v>
                </c:pt>
                <c:pt idx="11">
                  <c:v>1</c:v>
                </c:pt>
                <c:pt idx="12">
                  <c:v>9</c:v>
                </c:pt>
                <c:pt idx="13">
                  <c:v>3</c:v>
                </c:pt>
                <c:pt idx="14">
                  <c:v>3</c:v>
                </c:pt>
                <c:pt idx="15">
                  <c:v>0</c:v>
                </c:pt>
                <c:pt idx="16">
                  <c:v>1</c:v>
                </c:pt>
                <c:pt idx="17">
                  <c:v>4</c:v>
                </c:pt>
                <c:pt idx="18">
                  <c:v>6</c:v>
                </c:pt>
                <c:pt idx="19">
                  <c:v>5</c:v>
                </c:pt>
                <c:pt idx="20">
                  <c:v>3</c:v>
                </c:pt>
                <c:pt idx="21">
                  <c:v>4</c:v>
                </c:pt>
                <c:pt idx="22">
                  <c:v>7</c:v>
                </c:pt>
                <c:pt idx="23">
                  <c:v>8</c:v>
                </c:pt>
                <c:pt idx="24">
                  <c:v>9</c:v>
                </c:pt>
                <c:pt idx="25">
                  <c:v>10</c:v>
                </c:pt>
                <c:pt idx="26">
                  <c:v>11</c:v>
                </c:pt>
                <c:pt idx="27">
                  <c:v>9</c:v>
                </c:pt>
                <c:pt idx="28">
                  <c:v>15</c:v>
                </c:pt>
                <c:pt idx="29">
                  <c:v>5</c:v>
                </c:pt>
                <c:pt idx="30">
                  <c:v>5</c:v>
                </c:pt>
                <c:pt idx="31">
                  <c:v>6</c:v>
                </c:pt>
                <c:pt idx="32">
                  <c:v>12</c:v>
                </c:pt>
                <c:pt idx="33">
                  <c:v>16</c:v>
                </c:pt>
                <c:pt idx="34">
                  <c:v>21</c:v>
                </c:pt>
                <c:pt idx="35">
                  <c:v>16</c:v>
                </c:pt>
                <c:pt idx="36">
                  <c:v>18</c:v>
                </c:pt>
                <c:pt idx="37">
                  <c:v>19</c:v>
                </c:pt>
                <c:pt idx="38">
                  <c:v>20</c:v>
                </c:pt>
                <c:pt idx="39">
                  <c:v>16</c:v>
                </c:pt>
                <c:pt idx="40">
                  <c:v>14</c:v>
                </c:pt>
                <c:pt idx="41">
                  <c:v>11</c:v>
                </c:pt>
                <c:pt idx="4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68-421D-849A-CF8E1799F2C1}"/>
            </c:ext>
          </c:extLst>
        </c:ser>
        <c:ser>
          <c:idx val="2"/>
          <c:order val="4"/>
          <c:tx>
            <c:strRef>
              <c:f>연도나라!$F$1</c:f>
              <c:strCache>
                <c:ptCount val="1"/>
                <c:pt idx="0">
                  <c:v>중국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numRef>
              <c:f>연도나라!$A$2:$A$44</c:f>
              <c:numCache>
                <c:formatCode>General</c:formatCode>
                <c:ptCount val="43"/>
                <c:pt idx="0">
                  <c:v>1974</c:v>
                </c:pt>
                <c:pt idx="1">
                  <c:v>1975</c:v>
                </c:pt>
                <c:pt idx="2">
                  <c:v>1976</c:v>
                </c:pt>
                <c:pt idx="3">
                  <c:v>1977</c:v>
                </c:pt>
                <c:pt idx="4">
                  <c:v>1978</c:v>
                </c:pt>
                <c:pt idx="5">
                  <c:v>1979</c:v>
                </c:pt>
                <c:pt idx="6">
                  <c:v>1980</c:v>
                </c:pt>
                <c:pt idx="7">
                  <c:v>1981</c:v>
                </c:pt>
                <c:pt idx="8">
                  <c:v>1982</c:v>
                </c:pt>
                <c:pt idx="9">
                  <c:v>1983</c:v>
                </c:pt>
                <c:pt idx="10">
                  <c:v>1984</c:v>
                </c:pt>
                <c:pt idx="11">
                  <c:v>1985</c:v>
                </c:pt>
                <c:pt idx="12">
                  <c:v>1986</c:v>
                </c:pt>
                <c:pt idx="13">
                  <c:v>1987</c:v>
                </c:pt>
                <c:pt idx="14">
                  <c:v>1988</c:v>
                </c:pt>
                <c:pt idx="15">
                  <c:v>1989</c:v>
                </c:pt>
                <c:pt idx="16">
                  <c:v>1990</c:v>
                </c:pt>
                <c:pt idx="17">
                  <c:v>1991</c:v>
                </c:pt>
                <c:pt idx="18">
                  <c:v>1992</c:v>
                </c:pt>
                <c:pt idx="19">
                  <c:v>1993</c:v>
                </c:pt>
                <c:pt idx="20">
                  <c:v>1994</c:v>
                </c:pt>
                <c:pt idx="21">
                  <c:v>1995</c:v>
                </c:pt>
                <c:pt idx="22">
                  <c:v>1996</c:v>
                </c:pt>
                <c:pt idx="23">
                  <c:v>1997</c:v>
                </c:pt>
                <c:pt idx="24">
                  <c:v>1998</c:v>
                </c:pt>
                <c:pt idx="25">
                  <c:v>1999</c:v>
                </c:pt>
                <c:pt idx="26">
                  <c:v>2000</c:v>
                </c:pt>
                <c:pt idx="27">
                  <c:v>2001</c:v>
                </c:pt>
                <c:pt idx="28">
                  <c:v>2002</c:v>
                </c:pt>
                <c:pt idx="29">
                  <c:v>2003</c:v>
                </c:pt>
                <c:pt idx="30">
                  <c:v>2004</c:v>
                </c:pt>
                <c:pt idx="31">
                  <c:v>2005</c:v>
                </c:pt>
                <c:pt idx="32">
                  <c:v>2006</c:v>
                </c:pt>
                <c:pt idx="33">
                  <c:v>2007</c:v>
                </c:pt>
                <c:pt idx="34">
                  <c:v>2008</c:v>
                </c:pt>
                <c:pt idx="35">
                  <c:v>2009</c:v>
                </c:pt>
                <c:pt idx="36">
                  <c:v>2010</c:v>
                </c:pt>
                <c:pt idx="37">
                  <c:v>2011</c:v>
                </c:pt>
                <c:pt idx="38">
                  <c:v>2012</c:v>
                </c:pt>
                <c:pt idx="39">
                  <c:v>2013</c:v>
                </c:pt>
                <c:pt idx="40">
                  <c:v>2014</c:v>
                </c:pt>
                <c:pt idx="41">
                  <c:v>2015</c:v>
                </c:pt>
                <c:pt idx="42">
                  <c:v>2016</c:v>
                </c:pt>
              </c:numCache>
            </c:numRef>
          </c:cat>
          <c:val>
            <c:numRef>
              <c:f>연도나라!$F$2:$F$44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2</c:v>
                </c:pt>
                <c:pt idx="17">
                  <c:v>0</c:v>
                </c:pt>
                <c:pt idx="18">
                  <c:v>1</c:v>
                </c:pt>
                <c:pt idx="19">
                  <c:v>2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1</c:v>
                </c:pt>
                <c:pt idx="24">
                  <c:v>4</c:v>
                </c:pt>
                <c:pt idx="25">
                  <c:v>4</c:v>
                </c:pt>
                <c:pt idx="26">
                  <c:v>2</c:v>
                </c:pt>
                <c:pt idx="27">
                  <c:v>5</c:v>
                </c:pt>
                <c:pt idx="28">
                  <c:v>3</c:v>
                </c:pt>
                <c:pt idx="29">
                  <c:v>7</c:v>
                </c:pt>
                <c:pt idx="30">
                  <c:v>8</c:v>
                </c:pt>
                <c:pt idx="31">
                  <c:v>16</c:v>
                </c:pt>
                <c:pt idx="32">
                  <c:v>10</c:v>
                </c:pt>
                <c:pt idx="33">
                  <c:v>17</c:v>
                </c:pt>
                <c:pt idx="34">
                  <c:v>16</c:v>
                </c:pt>
                <c:pt idx="35">
                  <c:v>26</c:v>
                </c:pt>
                <c:pt idx="36">
                  <c:v>25</c:v>
                </c:pt>
                <c:pt idx="37">
                  <c:v>37</c:v>
                </c:pt>
                <c:pt idx="38">
                  <c:v>49</c:v>
                </c:pt>
                <c:pt idx="39">
                  <c:v>53</c:v>
                </c:pt>
                <c:pt idx="40">
                  <c:v>49</c:v>
                </c:pt>
                <c:pt idx="41">
                  <c:v>53</c:v>
                </c:pt>
                <c:pt idx="42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68-421D-849A-CF8E1799F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329655328"/>
        <c:axId val="329641504"/>
        <c:axId val="229879888"/>
      </c:bar3DChart>
      <c:catAx>
        <c:axId val="32965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9641504"/>
        <c:crosses val="autoZero"/>
        <c:auto val="1"/>
        <c:lblAlgn val="ctr"/>
        <c:lblOffset val="100"/>
        <c:noMultiLvlLbl val="0"/>
      </c:catAx>
      <c:valAx>
        <c:axId val="32964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9655328"/>
        <c:crosses val="autoZero"/>
        <c:crossBetween val="between"/>
      </c:valAx>
      <c:serAx>
        <c:axId val="229879888"/>
        <c:scaling>
          <c:orientation val="minMax"/>
        </c:scaling>
        <c:delete val="1"/>
        <c:axPos val="b"/>
        <c:majorTickMark val="none"/>
        <c:minorTickMark val="none"/>
        <c:tickLblPos val="nextTo"/>
        <c:crossAx val="329641504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16-464C-AA88-3C581DDA537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16-464C-AA88-3C581DDA537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16-464C-AA88-3C581DDA537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16-464C-AA88-3C581DDA537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916-464C-AA88-3C581DDA5371}"/>
              </c:ext>
            </c:extLst>
          </c:dPt>
          <c:dLbls>
            <c:dLbl>
              <c:idx val="0"/>
              <c:layout>
                <c:manualLayout>
                  <c:x val="7.1808247756831103E-2"/>
                  <c:y val="7.0103636358417485E-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916-464C-AA88-3C581DDA53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국가!$B$2:$B$6</c:f>
              <c:strCache>
                <c:ptCount val="5"/>
                <c:pt idx="0">
                  <c:v>한국</c:v>
                </c:pt>
                <c:pt idx="1">
                  <c:v>일본</c:v>
                </c:pt>
                <c:pt idx="2">
                  <c:v>유럽</c:v>
                </c:pt>
                <c:pt idx="3">
                  <c:v>미국</c:v>
                </c:pt>
                <c:pt idx="4">
                  <c:v>중국</c:v>
                </c:pt>
              </c:strCache>
            </c:strRef>
          </c:cat>
          <c:val>
            <c:numRef>
              <c:f>국가!$C$2:$C$6</c:f>
              <c:numCache>
                <c:formatCode>General</c:formatCode>
                <c:ptCount val="5"/>
                <c:pt idx="0">
                  <c:v>103</c:v>
                </c:pt>
                <c:pt idx="1">
                  <c:v>206</c:v>
                </c:pt>
                <c:pt idx="2">
                  <c:v>127</c:v>
                </c:pt>
                <c:pt idx="3">
                  <c:v>317</c:v>
                </c:pt>
                <c:pt idx="4">
                  <c:v>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916-464C-AA88-3C581DDA5371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F4-4913-8F66-B6C23E4E5EE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F4-4913-8F66-B6C23E4E5EE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F4-4913-8F66-B6C23E4E5EE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DF4-4913-8F66-B6C23E4E5EE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DF4-4913-8F66-B6C23E4E5EEC}"/>
              </c:ext>
            </c:extLst>
          </c:dPt>
          <c:dPt>
            <c:idx val="6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DF4-4913-8F66-B6C23E4E5EEC}"/>
              </c:ext>
            </c:extLst>
          </c:dPt>
          <c:dPt>
            <c:idx val="7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DF4-4913-8F66-B6C23E4E5EEC}"/>
              </c:ext>
            </c:extLst>
          </c:dPt>
          <c:dPt>
            <c:idx val="8"/>
            <c:invertIfNegative val="0"/>
            <c:bubble3D val="0"/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DF4-4913-8F66-B6C23E4E5EEC}"/>
              </c:ext>
            </c:extLst>
          </c:dPt>
          <c:dPt>
            <c:idx val="9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DF4-4913-8F66-B6C23E4E5E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기술!$B$2:$B$12</c:f>
              <c:strCache>
                <c:ptCount val="11"/>
                <c:pt idx="0">
                  <c:v>개별요소</c:v>
                </c:pt>
                <c:pt idx="1">
                  <c:v>배치</c:v>
                </c:pt>
                <c:pt idx="2">
                  <c:v>다중대역</c:v>
                </c:pt>
                <c:pt idx="3">
                  <c:v>광대역</c:v>
                </c:pt>
                <c:pt idx="4">
                  <c:v>고이득</c:v>
                </c:pt>
                <c:pt idx="5">
                  <c:v>소형화</c:v>
                </c:pt>
                <c:pt idx="6">
                  <c:v>광각</c:v>
                </c:pt>
                <c:pt idx="7">
                  <c:v>PCB</c:v>
                </c:pt>
                <c:pt idx="8">
                  <c:v>LTCC</c:v>
                </c:pt>
                <c:pt idx="9">
                  <c:v>저손실</c:v>
                </c:pt>
                <c:pt idx="10">
                  <c:v>기타</c:v>
                </c:pt>
              </c:strCache>
            </c:strRef>
          </c:cat>
          <c:val>
            <c:numRef>
              <c:f>기술!$C$2:$C$12</c:f>
              <c:numCache>
                <c:formatCode>General</c:formatCode>
                <c:ptCount val="11"/>
                <c:pt idx="0">
                  <c:v>302</c:v>
                </c:pt>
                <c:pt idx="1">
                  <c:v>137</c:v>
                </c:pt>
                <c:pt idx="2">
                  <c:v>203</c:v>
                </c:pt>
                <c:pt idx="3">
                  <c:v>166</c:v>
                </c:pt>
                <c:pt idx="4">
                  <c:v>124</c:v>
                </c:pt>
                <c:pt idx="5">
                  <c:v>86</c:v>
                </c:pt>
                <c:pt idx="6">
                  <c:v>38</c:v>
                </c:pt>
                <c:pt idx="7">
                  <c:v>17</c:v>
                </c:pt>
                <c:pt idx="8">
                  <c:v>10</c:v>
                </c:pt>
                <c:pt idx="9">
                  <c:v>17</c:v>
                </c:pt>
                <c:pt idx="1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DF4-4913-8F66-B6C23E4E5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9774360"/>
        <c:axId val="329776296"/>
      </c:barChart>
      <c:catAx>
        <c:axId val="329774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9776296"/>
        <c:crosses val="autoZero"/>
        <c:auto val="1"/>
        <c:lblAlgn val="ctr"/>
        <c:lblOffset val="100"/>
        <c:noMultiLvlLbl val="0"/>
      </c:catAx>
      <c:valAx>
        <c:axId val="329776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9774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40"/>
      <c:rotY val="30"/>
      <c:depthPercent val="2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2"/>
          <c:order val="0"/>
          <c:tx>
            <c:strRef>
              <c:f>연도기술!$D$1</c:f>
              <c:strCache>
                <c:ptCount val="1"/>
                <c:pt idx="0">
                  <c:v>기판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연도기술!$A$2:$A$44</c:f>
              <c:numCache>
                <c:formatCode>General</c:formatCode>
                <c:ptCount val="43"/>
                <c:pt idx="0">
                  <c:v>1974</c:v>
                </c:pt>
                <c:pt idx="1">
                  <c:v>1975</c:v>
                </c:pt>
                <c:pt idx="2">
                  <c:v>1976</c:v>
                </c:pt>
                <c:pt idx="3">
                  <c:v>1977</c:v>
                </c:pt>
                <c:pt idx="4">
                  <c:v>1978</c:v>
                </c:pt>
                <c:pt idx="5">
                  <c:v>1979</c:v>
                </c:pt>
                <c:pt idx="6">
                  <c:v>1980</c:v>
                </c:pt>
                <c:pt idx="7">
                  <c:v>1981</c:v>
                </c:pt>
                <c:pt idx="8">
                  <c:v>1982</c:v>
                </c:pt>
                <c:pt idx="9">
                  <c:v>1983</c:v>
                </c:pt>
                <c:pt idx="10">
                  <c:v>1984</c:v>
                </c:pt>
                <c:pt idx="11">
                  <c:v>1985</c:v>
                </c:pt>
                <c:pt idx="12">
                  <c:v>1986</c:v>
                </c:pt>
                <c:pt idx="13">
                  <c:v>1987</c:v>
                </c:pt>
                <c:pt idx="14">
                  <c:v>1988</c:v>
                </c:pt>
                <c:pt idx="15">
                  <c:v>1989</c:v>
                </c:pt>
                <c:pt idx="16">
                  <c:v>1990</c:v>
                </c:pt>
                <c:pt idx="17">
                  <c:v>1991</c:v>
                </c:pt>
                <c:pt idx="18">
                  <c:v>1992</c:v>
                </c:pt>
                <c:pt idx="19">
                  <c:v>1993</c:v>
                </c:pt>
                <c:pt idx="20">
                  <c:v>1994</c:v>
                </c:pt>
                <c:pt idx="21">
                  <c:v>1995</c:v>
                </c:pt>
                <c:pt idx="22">
                  <c:v>1996</c:v>
                </c:pt>
                <c:pt idx="23">
                  <c:v>1997</c:v>
                </c:pt>
                <c:pt idx="24">
                  <c:v>1998</c:v>
                </c:pt>
                <c:pt idx="25">
                  <c:v>1999</c:v>
                </c:pt>
                <c:pt idx="26">
                  <c:v>2000</c:v>
                </c:pt>
                <c:pt idx="27">
                  <c:v>2001</c:v>
                </c:pt>
                <c:pt idx="28">
                  <c:v>2002</c:v>
                </c:pt>
                <c:pt idx="29">
                  <c:v>2003</c:v>
                </c:pt>
                <c:pt idx="30">
                  <c:v>2004</c:v>
                </c:pt>
                <c:pt idx="31">
                  <c:v>2005</c:v>
                </c:pt>
                <c:pt idx="32">
                  <c:v>2006</c:v>
                </c:pt>
                <c:pt idx="33">
                  <c:v>2007</c:v>
                </c:pt>
                <c:pt idx="34">
                  <c:v>2008</c:v>
                </c:pt>
                <c:pt idx="35">
                  <c:v>2009</c:v>
                </c:pt>
                <c:pt idx="36">
                  <c:v>2010</c:v>
                </c:pt>
                <c:pt idx="37">
                  <c:v>2011</c:v>
                </c:pt>
                <c:pt idx="38">
                  <c:v>2012</c:v>
                </c:pt>
                <c:pt idx="39">
                  <c:v>2013</c:v>
                </c:pt>
                <c:pt idx="40">
                  <c:v>2014</c:v>
                </c:pt>
                <c:pt idx="41">
                  <c:v>2015</c:v>
                </c:pt>
                <c:pt idx="42">
                  <c:v>2016</c:v>
                </c:pt>
              </c:numCache>
            </c:numRef>
          </c:cat>
          <c:val>
            <c:numRef>
              <c:f>연도기술!$D$2:$D$44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2</c:v>
                </c:pt>
                <c:pt idx="24">
                  <c:v>2</c:v>
                </c:pt>
                <c:pt idx="25">
                  <c:v>1</c:v>
                </c:pt>
                <c:pt idx="26">
                  <c:v>1</c:v>
                </c:pt>
                <c:pt idx="27">
                  <c:v>2</c:v>
                </c:pt>
                <c:pt idx="28">
                  <c:v>6</c:v>
                </c:pt>
                <c:pt idx="29">
                  <c:v>1</c:v>
                </c:pt>
                <c:pt idx="30">
                  <c:v>0</c:v>
                </c:pt>
                <c:pt idx="31">
                  <c:v>2</c:v>
                </c:pt>
                <c:pt idx="32">
                  <c:v>2</c:v>
                </c:pt>
                <c:pt idx="33">
                  <c:v>1</c:v>
                </c:pt>
                <c:pt idx="34">
                  <c:v>2</c:v>
                </c:pt>
                <c:pt idx="35">
                  <c:v>4</c:v>
                </c:pt>
                <c:pt idx="36">
                  <c:v>1</c:v>
                </c:pt>
                <c:pt idx="37">
                  <c:v>1</c:v>
                </c:pt>
                <c:pt idx="38">
                  <c:v>11</c:v>
                </c:pt>
                <c:pt idx="39">
                  <c:v>7</c:v>
                </c:pt>
                <c:pt idx="40">
                  <c:v>8</c:v>
                </c:pt>
                <c:pt idx="41">
                  <c:v>1</c:v>
                </c:pt>
                <c:pt idx="4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C3-4924-83B3-5968B29A45D4}"/>
            </c:ext>
          </c:extLst>
        </c:ser>
        <c:ser>
          <c:idx val="0"/>
          <c:order val="1"/>
          <c:tx>
            <c:strRef>
              <c:f>연도기술!$B$1</c:f>
              <c:strCache>
                <c:ptCount val="1"/>
                <c:pt idx="0">
                  <c:v>구성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연도기술!$A$2:$A$44</c:f>
              <c:numCache>
                <c:formatCode>General</c:formatCode>
                <c:ptCount val="43"/>
                <c:pt idx="0">
                  <c:v>1974</c:v>
                </c:pt>
                <c:pt idx="1">
                  <c:v>1975</c:v>
                </c:pt>
                <c:pt idx="2">
                  <c:v>1976</c:v>
                </c:pt>
                <c:pt idx="3">
                  <c:v>1977</c:v>
                </c:pt>
                <c:pt idx="4">
                  <c:v>1978</c:v>
                </c:pt>
                <c:pt idx="5">
                  <c:v>1979</c:v>
                </c:pt>
                <c:pt idx="6">
                  <c:v>1980</c:v>
                </c:pt>
                <c:pt idx="7">
                  <c:v>1981</c:v>
                </c:pt>
                <c:pt idx="8">
                  <c:v>1982</c:v>
                </c:pt>
                <c:pt idx="9">
                  <c:v>1983</c:v>
                </c:pt>
                <c:pt idx="10">
                  <c:v>1984</c:v>
                </c:pt>
                <c:pt idx="11">
                  <c:v>1985</c:v>
                </c:pt>
                <c:pt idx="12">
                  <c:v>1986</c:v>
                </c:pt>
                <c:pt idx="13">
                  <c:v>1987</c:v>
                </c:pt>
                <c:pt idx="14">
                  <c:v>1988</c:v>
                </c:pt>
                <c:pt idx="15">
                  <c:v>1989</c:v>
                </c:pt>
                <c:pt idx="16">
                  <c:v>1990</c:v>
                </c:pt>
                <c:pt idx="17">
                  <c:v>1991</c:v>
                </c:pt>
                <c:pt idx="18">
                  <c:v>1992</c:v>
                </c:pt>
                <c:pt idx="19">
                  <c:v>1993</c:v>
                </c:pt>
                <c:pt idx="20">
                  <c:v>1994</c:v>
                </c:pt>
                <c:pt idx="21">
                  <c:v>1995</c:v>
                </c:pt>
                <c:pt idx="22">
                  <c:v>1996</c:v>
                </c:pt>
                <c:pt idx="23">
                  <c:v>1997</c:v>
                </c:pt>
                <c:pt idx="24">
                  <c:v>1998</c:v>
                </c:pt>
                <c:pt idx="25">
                  <c:v>1999</c:v>
                </c:pt>
                <c:pt idx="26">
                  <c:v>2000</c:v>
                </c:pt>
                <c:pt idx="27">
                  <c:v>2001</c:v>
                </c:pt>
                <c:pt idx="28">
                  <c:v>2002</c:v>
                </c:pt>
                <c:pt idx="29">
                  <c:v>2003</c:v>
                </c:pt>
                <c:pt idx="30">
                  <c:v>2004</c:v>
                </c:pt>
                <c:pt idx="31">
                  <c:v>2005</c:v>
                </c:pt>
                <c:pt idx="32">
                  <c:v>2006</c:v>
                </c:pt>
                <c:pt idx="33">
                  <c:v>2007</c:v>
                </c:pt>
                <c:pt idx="34">
                  <c:v>2008</c:v>
                </c:pt>
                <c:pt idx="35">
                  <c:v>2009</c:v>
                </c:pt>
                <c:pt idx="36">
                  <c:v>2010</c:v>
                </c:pt>
                <c:pt idx="37">
                  <c:v>2011</c:v>
                </c:pt>
                <c:pt idx="38">
                  <c:v>2012</c:v>
                </c:pt>
                <c:pt idx="39">
                  <c:v>2013</c:v>
                </c:pt>
                <c:pt idx="40">
                  <c:v>2014</c:v>
                </c:pt>
                <c:pt idx="41">
                  <c:v>2015</c:v>
                </c:pt>
                <c:pt idx="42">
                  <c:v>2016</c:v>
                </c:pt>
              </c:numCache>
            </c:numRef>
          </c:cat>
          <c:val>
            <c:numRef>
              <c:f>연도기술!$B$2:$B$44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2</c:v>
                </c:pt>
                <c:pt idx="6">
                  <c:v>0</c:v>
                </c:pt>
                <c:pt idx="7">
                  <c:v>8</c:v>
                </c:pt>
                <c:pt idx="8">
                  <c:v>2</c:v>
                </c:pt>
                <c:pt idx="9">
                  <c:v>4</c:v>
                </c:pt>
                <c:pt idx="10">
                  <c:v>2</c:v>
                </c:pt>
                <c:pt idx="11">
                  <c:v>0</c:v>
                </c:pt>
                <c:pt idx="12">
                  <c:v>10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4</c:v>
                </c:pt>
                <c:pt idx="17">
                  <c:v>10</c:v>
                </c:pt>
                <c:pt idx="18">
                  <c:v>14</c:v>
                </c:pt>
                <c:pt idx="19">
                  <c:v>8</c:v>
                </c:pt>
                <c:pt idx="20">
                  <c:v>16</c:v>
                </c:pt>
                <c:pt idx="21">
                  <c:v>24</c:v>
                </c:pt>
                <c:pt idx="22">
                  <c:v>14</c:v>
                </c:pt>
                <c:pt idx="23">
                  <c:v>14</c:v>
                </c:pt>
                <c:pt idx="24">
                  <c:v>10</c:v>
                </c:pt>
                <c:pt idx="25">
                  <c:v>22</c:v>
                </c:pt>
                <c:pt idx="26">
                  <c:v>8</c:v>
                </c:pt>
                <c:pt idx="27">
                  <c:v>22</c:v>
                </c:pt>
                <c:pt idx="28">
                  <c:v>18</c:v>
                </c:pt>
                <c:pt idx="29">
                  <c:v>12</c:v>
                </c:pt>
                <c:pt idx="30">
                  <c:v>16</c:v>
                </c:pt>
                <c:pt idx="31">
                  <c:v>26</c:v>
                </c:pt>
                <c:pt idx="32">
                  <c:v>24</c:v>
                </c:pt>
                <c:pt idx="33">
                  <c:v>38</c:v>
                </c:pt>
                <c:pt idx="34">
                  <c:v>8</c:v>
                </c:pt>
                <c:pt idx="35">
                  <c:v>32</c:v>
                </c:pt>
                <c:pt idx="36">
                  <c:v>18</c:v>
                </c:pt>
                <c:pt idx="37">
                  <c:v>18</c:v>
                </c:pt>
                <c:pt idx="38">
                  <c:v>28</c:v>
                </c:pt>
                <c:pt idx="39">
                  <c:v>36</c:v>
                </c:pt>
                <c:pt idx="40">
                  <c:v>44</c:v>
                </c:pt>
                <c:pt idx="41">
                  <c:v>52</c:v>
                </c:pt>
                <c:pt idx="42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C3-4924-83B3-5968B29A45D4}"/>
            </c:ext>
          </c:extLst>
        </c:ser>
        <c:ser>
          <c:idx val="1"/>
          <c:order val="2"/>
          <c:tx>
            <c:strRef>
              <c:f>연도기술!$C$1</c:f>
              <c:strCache>
                <c:ptCount val="1"/>
                <c:pt idx="0">
                  <c:v>기능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연도기술!$A$2:$A$44</c:f>
              <c:numCache>
                <c:formatCode>General</c:formatCode>
                <c:ptCount val="43"/>
                <c:pt idx="0">
                  <c:v>1974</c:v>
                </c:pt>
                <c:pt idx="1">
                  <c:v>1975</c:v>
                </c:pt>
                <c:pt idx="2">
                  <c:v>1976</c:v>
                </c:pt>
                <c:pt idx="3">
                  <c:v>1977</c:v>
                </c:pt>
                <c:pt idx="4">
                  <c:v>1978</c:v>
                </c:pt>
                <c:pt idx="5">
                  <c:v>1979</c:v>
                </c:pt>
                <c:pt idx="6">
                  <c:v>1980</c:v>
                </c:pt>
                <c:pt idx="7">
                  <c:v>1981</c:v>
                </c:pt>
                <c:pt idx="8">
                  <c:v>1982</c:v>
                </c:pt>
                <c:pt idx="9">
                  <c:v>1983</c:v>
                </c:pt>
                <c:pt idx="10">
                  <c:v>1984</c:v>
                </c:pt>
                <c:pt idx="11">
                  <c:v>1985</c:v>
                </c:pt>
                <c:pt idx="12">
                  <c:v>1986</c:v>
                </c:pt>
                <c:pt idx="13">
                  <c:v>1987</c:v>
                </c:pt>
                <c:pt idx="14">
                  <c:v>1988</c:v>
                </c:pt>
                <c:pt idx="15">
                  <c:v>1989</c:v>
                </c:pt>
                <c:pt idx="16">
                  <c:v>1990</c:v>
                </c:pt>
                <c:pt idx="17">
                  <c:v>1991</c:v>
                </c:pt>
                <c:pt idx="18">
                  <c:v>1992</c:v>
                </c:pt>
                <c:pt idx="19">
                  <c:v>1993</c:v>
                </c:pt>
                <c:pt idx="20">
                  <c:v>1994</c:v>
                </c:pt>
                <c:pt idx="21">
                  <c:v>1995</c:v>
                </c:pt>
                <c:pt idx="22">
                  <c:v>1996</c:v>
                </c:pt>
                <c:pt idx="23">
                  <c:v>1997</c:v>
                </c:pt>
                <c:pt idx="24">
                  <c:v>1998</c:v>
                </c:pt>
                <c:pt idx="25">
                  <c:v>1999</c:v>
                </c:pt>
                <c:pt idx="26">
                  <c:v>2000</c:v>
                </c:pt>
                <c:pt idx="27">
                  <c:v>2001</c:v>
                </c:pt>
                <c:pt idx="28">
                  <c:v>2002</c:v>
                </c:pt>
                <c:pt idx="29">
                  <c:v>2003</c:v>
                </c:pt>
                <c:pt idx="30">
                  <c:v>2004</c:v>
                </c:pt>
                <c:pt idx="31">
                  <c:v>2005</c:v>
                </c:pt>
                <c:pt idx="32">
                  <c:v>2006</c:v>
                </c:pt>
                <c:pt idx="33">
                  <c:v>2007</c:v>
                </c:pt>
                <c:pt idx="34">
                  <c:v>2008</c:v>
                </c:pt>
                <c:pt idx="35">
                  <c:v>2009</c:v>
                </c:pt>
                <c:pt idx="36">
                  <c:v>2010</c:v>
                </c:pt>
                <c:pt idx="37">
                  <c:v>2011</c:v>
                </c:pt>
                <c:pt idx="38">
                  <c:v>2012</c:v>
                </c:pt>
                <c:pt idx="39">
                  <c:v>2013</c:v>
                </c:pt>
                <c:pt idx="40">
                  <c:v>2014</c:v>
                </c:pt>
                <c:pt idx="41">
                  <c:v>2015</c:v>
                </c:pt>
                <c:pt idx="42">
                  <c:v>2016</c:v>
                </c:pt>
              </c:numCache>
            </c:numRef>
          </c:cat>
          <c:val>
            <c:numRef>
              <c:f>연도기술!$C$2:$C$44</c:f>
              <c:numCache>
                <c:formatCode>General</c:formatCode>
                <c:ptCount val="43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3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4</c:v>
                </c:pt>
                <c:pt idx="13">
                  <c:v>1</c:v>
                </c:pt>
                <c:pt idx="14">
                  <c:v>3</c:v>
                </c:pt>
                <c:pt idx="15">
                  <c:v>0</c:v>
                </c:pt>
                <c:pt idx="16">
                  <c:v>4</c:v>
                </c:pt>
                <c:pt idx="17">
                  <c:v>10</c:v>
                </c:pt>
                <c:pt idx="18">
                  <c:v>1</c:v>
                </c:pt>
                <c:pt idx="19">
                  <c:v>6</c:v>
                </c:pt>
                <c:pt idx="20">
                  <c:v>3</c:v>
                </c:pt>
                <c:pt idx="21">
                  <c:v>2</c:v>
                </c:pt>
                <c:pt idx="22">
                  <c:v>9</c:v>
                </c:pt>
                <c:pt idx="23">
                  <c:v>16</c:v>
                </c:pt>
                <c:pt idx="24">
                  <c:v>18</c:v>
                </c:pt>
                <c:pt idx="25">
                  <c:v>19</c:v>
                </c:pt>
                <c:pt idx="26">
                  <c:v>17</c:v>
                </c:pt>
                <c:pt idx="27">
                  <c:v>13</c:v>
                </c:pt>
                <c:pt idx="28">
                  <c:v>17</c:v>
                </c:pt>
                <c:pt idx="29">
                  <c:v>19</c:v>
                </c:pt>
                <c:pt idx="30">
                  <c:v>30</c:v>
                </c:pt>
                <c:pt idx="31">
                  <c:v>34</c:v>
                </c:pt>
                <c:pt idx="32">
                  <c:v>18</c:v>
                </c:pt>
                <c:pt idx="33">
                  <c:v>27</c:v>
                </c:pt>
                <c:pt idx="34">
                  <c:v>30</c:v>
                </c:pt>
                <c:pt idx="35">
                  <c:v>24</c:v>
                </c:pt>
                <c:pt idx="36">
                  <c:v>34</c:v>
                </c:pt>
                <c:pt idx="37">
                  <c:v>51</c:v>
                </c:pt>
                <c:pt idx="38">
                  <c:v>56</c:v>
                </c:pt>
                <c:pt idx="39">
                  <c:v>44</c:v>
                </c:pt>
                <c:pt idx="40">
                  <c:v>39</c:v>
                </c:pt>
                <c:pt idx="41">
                  <c:v>32</c:v>
                </c:pt>
                <c:pt idx="4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C3-4924-83B3-5968B29A4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18438480"/>
        <c:axId val="317756480"/>
        <c:axId val="329803768"/>
      </c:bar3DChart>
      <c:catAx>
        <c:axId val="31843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7756480"/>
        <c:crosses val="autoZero"/>
        <c:auto val="1"/>
        <c:lblAlgn val="ctr"/>
        <c:lblOffset val="100"/>
        <c:noMultiLvlLbl val="0"/>
      </c:catAx>
      <c:valAx>
        <c:axId val="31775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8438480"/>
        <c:crosses val="autoZero"/>
        <c:crossBetween val="between"/>
      </c:valAx>
      <c:serAx>
        <c:axId val="3298037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775648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591609358708153E-2"/>
          <c:y val="0.12956438236274728"/>
          <c:w val="0.85557979219431635"/>
          <c:h val="0.7718199530451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국가기술!$A$2</c:f>
              <c:strCache>
                <c:ptCount val="1"/>
                <c:pt idx="0">
                  <c:v>구성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국가기술!$B$1:$F$1</c:f>
              <c:strCache>
                <c:ptCount val="5"/>
                <c:pt idx="0">
                  <c:v>한국</c:v>
                </c:pt>
                <c:pt idx="1">
                  <c:v>미국</c:v>
                </c:pt>
                <c:pt idx="2">
                  <c:v>중국</c:v>
                </c:pt>
                <c:pt idx="3">
                  <c:v>일본</c:v>
                </c:pt>
                <c:pt idx="4">
                  <c:v>유럽</c:v>
                </c:pt>
              </c:strCache>
            </c:strRef>
          </c:cat>
          <c:val>
            <c:numRef>
              <c:f>국가기술!$B$2:$F$2</c:f>
              <c:numCache>
                <c:formatCode>General</c:formatCode>
                <c:ptCount val="5"/>
                <c:pt idx="0">
                  <c:v>58</c:v>
                </c:pt>
                <c:pt idx="1">
                  <c:v>79</c:v>
                </c:pt>
                <c:pt idx="2">
                  <c:v>176</c:v>
                </c:pt>
                <c:pt idx="3">
                  <c:v>77</c:v>
                </c:pt>
                <c:pt idx="4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A-468D-88C0-6F108FA2D6F5}"/>
            </c:ext>
          </c:extLst>
        </c:ser>
        <c:ser>
          <c:idx val="1"/>
          <c:order val="1"/>
          <c:tx>
            <c:strRef>
              <c:f>국가기술!$A$3</c:f>
              <c:strCache>
                <c:ptCount val="1"/>
                <c:pt idx="0">
                  <c:v>기능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국가기술!$B$1:$F$1</c:f>
              <c:strCache>
                <c:ptCount val="5"/>
                <c:pt idx="0">
                  <c:v>한국</c:v>
                </c:pt>
                <c:pt idx="1">
                  <c:v>미국</c:v>
                </c:pt>
                <c:pt idx="2">
                  <c:v>중국</c:v>
                </c:pt>
                <c:pt idx="3">
                  <c:v>일본</c:v>
                </c:pt>
                <c:pt idx="4">
                  <c:v>유럽</c:v>
                </c:pt>
              </c:strCache>
            </c:strRef>
          </c:cat>
          <c:val>
            <c:numRef>
              <c:f>국가기술!$B$3:$F$3</c:f>
              <c:numCache>
                <c:formatCode>General</c:formatCode>
                <c:ptCount val="5"/>
                <c:pt idx="0">
                  <c:v>32</c:v>
                </c:pt>
                <c:pt idx="1">
                  <c:v>136</c:v>
                </c:pt>
                <c:pt idx="2">
                  <c:v>122</c:v>
                </c:pt>
                <c:pt idx="3">
                  <c:v>119</c:v>
                </c:pt>
                <c:pt idx="4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3A-468D-88C0-6F108FA2D6F5}"/>
            </c:ext>
          </c:extLst>
        </c:ser>
        <c:ser>
          <c:idx val="2"/>
          <c:order val="2"/>
          <c:tx>
            <c:strRef>
              <c:f>국가기술!$A$4</c:f>
              <c:strCache>
                <c:ptCount val="1"/>
                <c:pt idx="0">
                  <c:v>기판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국가기술!$B$1:$F$1</c:f>
              <c:strCache>
                <c:ptCount val="5"/>
                <c:pt idx="0">
                  <c:v>한국</c:v>
                </c:pt>
                <c:pt idx="1">
                  <c:v>미국</c:v>
                </c:pt>
                <c:pt idx="2">
                  <c:v>중국</c:v>
                </c:pt>
                <c:pt idx="3">
                  <c:v>일본</c:v>
                </c:pt>
                <c:pt idx="4">
                  <c:v>유럽</c:v>
                </c:pt>
              </c:strCache>
            </c:strRef>
          </c:cat>
          <c:val>
            <c:numRef>
              <c:f>국가기술!$B$4:$F$4</c:f>
              <c:numCache>
                <c:formatCode>General</c:formatCode>
                <c:ptCount val="5"/>
                <c:pt idx="0">
                  <c:v>11</c:v>
                </c:pt>
                <c:pt idx="1">
                  <c:v>8</c:v>
                </c:pt>
                <c:pt idx="2">
                  <c:v>23</c:v>
                </c:pt>
                <c:pt idx="3">
                  <c:v>6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3A-468D-88C0-6F108FA2D6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005528"/>
        <c:axId val="330005920"/>
      </c:barChart>
      <c:catAx>
        <c:axId val="330005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0005920"/>
        <c:crosses val="autoZero"/>
        <c:auto val="1"/>
        <c:lblAlgn val="ctr"/>
        <c:lblOffset val="100"/>
        <c:noMultiLvlLbl val="0"/>
      </c:catAx>
      <c:valAx>
        <c:axId val="33000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0005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457728994999741"/>
          <c:y val="1.866732908737339E-2"/>
          <c:w val="0.43212225990175168"/>
          <c:h val="6.51590576127530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Sheet1!$A$1:$A$15</c:f>
              <c:strCache>
                <c:ptCount val="15"/>
                <c:pt idx="0">
                  <c:v>INTEL</c:v>
                </c:pt>
                <c:pt idx="1">
                  <c:v>SONY</c:v>
                </c:pt>
                <c:pt idx="2">
                  <c:v>RAYTHEON</c:v>
                </c:pt>
                <c:pt idx="3">
                  <c:v>Samsung</c:v>
                </c:pt>
                <c:pt idx="4">
                  <c:v>Broadcom</c:v>
                </c:pt>
                <c:pt idx="5">
                  <c:v>ERICSSON</c:v>
                </c:pt>
                <c:pt idx="6">
                  <c:v>QUALCOMM</c:v>
                </c:pt>
                <c:pt idx="7">
                  <c:v>NEC</c:v>
                </c:pt>
                <c:pt idx="8">
                  <c:v>Hitachi</c:v>
                </c:pt>
                <c:pt idx="9">
                  <c:v>PANASONIC</c:v>
                </c:pt>
                <c:pt idx="10">
                  <c:v>IBM</c:v>
                </c:pt>
                <c:pt idx="11">
                  <c:v>Alcatel</c:v>
                </c:pt>
                <c:pt idx="12">
                  <c:v>MITSUBISHI</c:v>
                </c:pt>
                <c:pt idx="13">
                  <c:v>SHARP</c:v>
                </c:pt>
                <c:pt idx="14">
                  <c:v>Hughes Aircraft</c:v>
                </c:pt>
              </c:strCache>
            </c:strRef>
          </c:cat>
          <c:val>
            <c:numRef>
              <c:f>Sheet1!$B$1:$B$15</c:f>
              <c:numCache>
                <c:formatCode>General</c:formatCode>
                <c:ptCount val="15"/>
                <c:pt idx="0">
                  <c:v>84</c:v>
                </c:pt>
                <c:pt idx="1">
                  <c:v>66</c:v>
                </c:pt>
                <c:pt idx="2">
                  <c:v>45</c:v>
                </c:pt>
                <c:pt idx="3">
                  <c:v>43</c:v>
                </c:pt>
                <c:pt idx="4">
                  <c:v>37</c:v>
                </c:pt>
                <c:pt idx="5">
                  <c:v>36</c:v>
                </c:pt>
                <c:pt idx="6">
                  <c:v>34</c:v>
                </c:pt>
                <c:pt idx="7">
                  <c:v>34</c:v>
                </c:pt>
                <c:pt idx="8">
                  <c:v>33</c:v>
                </c:pt>
                <c:pt idx="9">
                  <c:v>31</c:v>
                </c:pt>
                <c:pt idx="10">
                  <c:v>30</c:v>
                </c:pt>
                <c:pt idx="11">
                  <c:v>26</c:v>
                </c:pt>
                <c:pt idx="12">
                  <c:v>20</c:v>
                </c:pt>
                <c:pt idx="13">
                  <c:v>18</c:v>
                </c:pt>
                <c:pt idx="1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D-4D5B-A093-A380260E4A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30006704"/>
        <c:axId val="330007096"/>
      </c:barChart>
      <c:catAx>
        <c:axId val="330006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0007096"/>
        <c:crosses val="autoZero"/>
        <c:auto val="1"/>
        <c:lblAlgn val="ctr"/>
        <c:lblOffset val="100"/>
        <c:noMultiLvlLbl val="0"/>
      </c:catAx>
      <c:valAx>
        <c:axId val="330007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000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DDC-F10D-4367-A56C-37691496AF68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96E5B-12F0-4357-B6D5-385C10A4D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635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6B186-3D28-48AE-A359-5C037A681A75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879E8-9FC7-4E24-BF12-00EBEE00B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870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A9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주제인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mmwave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안테나에 대한 특허 분석 및 연구 결과를 발표하겠습니다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710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조사한 논문을 통해 알아낸 기술적 연구 방향과 변화를 기준으로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 TREE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작성하였습니다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242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안테나의 구조와 재료를 먼저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대분류로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나누었습니다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재료 부분은 안테나를 제작하는데 들어가는 재료 뿐만 아니라 제작 방법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영향을 주기 때문에 공정도 하나로 묶었습니다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구조는 안테나의 구성과 기능으로 나누었습니다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(AA)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안테나 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뜻하는 개별요소와 개별요소의 집합인 조합으로 나누어 분석하였습니다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(AB)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서론에 나온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기술을 바탕으로 하였고 기판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(BA)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PCB, LTCC,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저손실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기판 등으로 나누었습니다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36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특허 검색은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WIPSON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이용하였고 검색국가는 주요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개국인 한국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일본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유럽으로 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기준을 통해 핵심 키워드를 선정하고 이 키워드를 확장하였습니다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678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연산자로 종합하여 최종 특허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검색식으로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0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특허 검색 결과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 및 출원 특허로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노이즈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제거시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3,504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노이즈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제거 후 최종 모집단으로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1,101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건을 조사하였습니다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844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연도별 특허 동향입니다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1974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년을 시작으로 최근까지 꾸준히 특허의 출원이 되고 있는 모습입니다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306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국가별 특허 동향입니다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뒤이어 미국과 일본이 각각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26%, 17%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뒤를 잇고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04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특허 동향입니다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안테나 구성과 기능은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439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617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건으로 비슷한 개수의 특허가 나와있지만 기판 특허는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건으로 저조한 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1304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기술에 대한 특허 동향을 국가별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년도별로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나타낸 그래프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구성에 관한 특허는 중국이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기능에 대한 특허는 미국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중국과 일본이 가장 많습니다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기판에 관한 특허는 중국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한국과 유럽에 많이 포진되어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기능과 구성의 특허는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증가하고 기판에 대한 특허의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증가량은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증가하였지만 기능과 구성에 대한 특허에 비해 양이 적습니다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1746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기업별 특허 동향 그래프입니다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인텔이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소니와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레이시온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삼성이 뒤를 잇고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523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목차입니다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기술에 대한 간단한 소개와 문제점을 서론에서 확인하고 문제점을 해결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보완할 목적으로 특허 검색 및 분석을 진행하였습니다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자세히 알아보기 위해 심층 분석으로 핵심특허를 도출해냈고 마지막으로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mmwave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안테나의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방향에 대하여 알아보겠습니다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3444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금부터는 핵심특허를 도출하여 기술에 대한 구체적인 분석하고자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앞서 핵심특허를 도출하기 위한 선정기준 점수는 다음과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218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핵심특허 선정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점수표를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소분류별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상위 점수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핵심특허로 선정하였습니다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점수로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되지 않을 특허가 있으리라 생각하여 칩 안테나 및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저손실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기판 등 최근 연구 동향에 따라 최종 기술 표본의 특허도 핵심특허로 추가하였습니다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663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핵심특허의 상위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기업별 분포입니다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인텔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소니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레이시온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삼성으로 크게 분류가 되고 있는 모습입니다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073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기술발전도입니다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AAA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안테나의 개별요소를 뜻하고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안테나들의 조합된 형태를 보이는 특허들입니다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화살표를 기준으로 상단이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하단이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09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다중대역 안테나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광대역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안테나입니다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구성은 전과 동일합니다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455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소형화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고이득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 안테나입니다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부분은 상단이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고이득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하단이 소형화입니다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75883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광각기술이 적용된 안테나 특허입니다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6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LTCC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특허입니다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242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저손실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기판을 말하며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기타 기판 관련 특허입니다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58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자세히 알아보기 위해 핵심특허를 등급화 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등급은 무효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회피전략을 사용해야 할 정도로 강력한 특허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등급은 아이디어로서 괜찮은 특허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등급은 관심 정도의 특허로 정의하였습니다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등급 핵심특허는 특허 심층분석과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 구축을 통해 추출했습니다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335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밀리미터파 주파수에서 이용되는 안테나에 대하여 연구를 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세대 이동통신 상용화 진행을 위해 대량의 데이터의 빠른 처리와 함께 주파수대역 이용이 포화상태에 현재 돌파구가 필요했기 때문입니다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 주파수 대역은 원거리 통신에서 전파 손실이 높다는 단점이 있어 이 손실을 줄이는 것이 주안점입니다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7651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등급 핵심특허의 목록입니다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102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핵심특허의 자세한 분석을 위해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매트릭스를 구축하였습니다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매트릭스의 가로축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OBJECT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안테나 기능 향상을 위한 연구개발방향에 맞춰 추출했습니다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802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매트릭스의 세로축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SOLUTION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 TREE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기술개발흐름에 맞춰 추출하였습니다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128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구축한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표에 핵심특허를 대입하니 총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등급 핵심 특허가 들어가게 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이중 가장 많은 핵심특허가 포진되어 있는 기술은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MINIATURIZATION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소형화가 현재의 핵심기술로 파악됩니다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구조적으로도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COMFARMAL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ON-CHIP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상위 기술이며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재료적으로도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LTCC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LOSS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상위 기술이기 때문입니다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두 기술은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 중 최신 연구 방향과 가장 적합한 기술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공백기술로 파악됩니다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공백기술에서 공백특허는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제외하였습니다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COST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다른 기능인 다른 기능들 하위 기능이라 고려되기 때문입니다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COST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기능보다 다른 기능을 살려 특허를 출원해야 더 강력한 특허를 확보할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6849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종합적으로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등급 핵심특허 분석결과입니다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400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이전까지 분석한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측면으로 구축하였습니다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향후 기술개발 방향입니다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특허 동향은 안테나의 구조에 대한 특허가 재료에 비해 월등히 많았습니다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재료에 대한 특허 시장이 작고 시작 단계임을 알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게다가 논문에서의 최신 안테나 동향은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LTCC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안테나에서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LOSS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온칩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안테나로 의 연구로 향하고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 개발 동향 역시 유전재료의 사용 경향이 증가하는 모습이었습니다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종합하면 유전 효율이 좋은 재료는 깨지기 쉬운 특성을 가지고 있어 상용화시키기 힘들므로 세라믹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 등의 유전 효율이 좋은 재료의 향후 기술 개발이 필요하다는 결론이 나옵니다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34097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특허 출원 전략에 대해 알려드리겠습니다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매트릭스를 분석한 결과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핵심 기술은 소형화 기술입니다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기술을 가지고 있는 핵심특허는 지엽적으로 분포되어있습니다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복합적으로 가지는 기술이나 기능이 한정적입니다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기업에서 소형화 관련 기술이 있어 다른 기술까지 융합한 후 출원한다면 중요한 핵심특허를 확보할 수 있을 것이라 예상합니다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미래 핵심 기술로는 공백기술이었던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ON-CHIP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LOSS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분야의 핵심특허 수는 매우 적으며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1~2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기능으로 구성되어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아직 권리범위가 큰 특허가 없는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 OCEAN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현재라도 기술을 연구하고 개발하여 출원한다면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선점하여 핵심특허로 급 부상할 수 있으며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받을 수 있을 것이라 예상합니다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472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76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1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endParaRPr lang="en-US" altLang="ko-KR" dirty="0"/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세대 이동통신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여러 매체를 통해 많이 들으셨을 겁니다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이것의 가장 큰 특징은 빠른 데이터 처리입니다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자료에 의해 현재 전세계적으로 이용자 증가에 비해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기하급수적으로 증가하고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필요한 새로운 주파수 대역이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mmWave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대역입니다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대역을 통해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세대 이동통신인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상용화까지 진행될 수 있었습니다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248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과학기술정보통신부는 밀리미터파 대역인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28GHz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대역을 이동통신기기 주파수로 지정하고 올해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28GHz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대역의 주파수 경매를 진행하였습니다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그래프에서 보시는 것과 같이 세계적으로 밀리미터파 대역을 이동통신기기 주파수로 지정하였습니다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밀리미터파 연구에 대한 기반되는 정책이 이뤄지고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28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규모 또한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년에는 국내만 해도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7900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달러 수준으로 커질 것으로 예상되고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0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보시는 자료와 같이 기술적으로 밀리미터파의 강한 직진성과 높은 신호 감쇄 때문에 상용화하기에는 어려움이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05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문제를 해결하기 위해 안테나 연구가 진행되고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안테나의 연구 방향은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기술로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다중대역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광대역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고이득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광각기술이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다중대역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광대역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기술은 표에서 보시는 바와 같이 국가마다 주파수 대역이 다르기 때문에 각 주파수를 모두 만족시키기 위한 기술입니다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파장이 짧은 밀리미터파 대역 안테나를 소형화하는 기술은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기기에 삽입하기에 적당한 기술입니다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고이득과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광각 기술은 서로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trade-off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관계에 있어 최적 조건을 찾아야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모든 기술을 만족할 안테나가 나오면 좋겠지만 안타깝게도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맥스웰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방정식에 의해 이 모두를 성립하는 안테나는 제작할 수 없습니다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836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기술적 문제를 해결하기 위해 구조와 재료의 변화를 일으켰습니다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기판의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배열 안테나에서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curved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comformal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안테나까지 여러 단계를 거쳐 발전해 왔습니다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이중 최종 발전 단계는 칩 위에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다이렉트로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안테나를 올린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on-chip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안테나입니다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초기 실리콘으로 제작된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on-chip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안테나는 재료의 특성상 많은 손실을 일으켰습니다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개선하기 위해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ltcc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loss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재료의 변화를 주었습니다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자료는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on-chip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안테나의 구조적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재료적 발전과정을 나타낸 그림입니다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67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1515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6105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4092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945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76829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9543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4451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03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6994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34B724C-768B-4E61-96DC-89E0B2642D18}"/>
              </a:ext>
            </a:extLst>
          </p:cNvPr>
          <p:cNvSpPr/>
          <p:nvPr userDrawn="1"/>
        </p:nvSpPr>
        <p:spPr>
          <a:xfrm>
            <a:off x="84083" y="84083"/>
            <a:ext cx="12023834" cy="668983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2669C-2CA4-40F1-B3F8-2460CCE0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2403" y="6394188"/>
            <a:ext cx="553544" cy="365125"/>
          </a:xfrm>
        </p:spPr>
        <p:txBody>
          <a:bodyPr/>
          <a:lstStyle>
            <a:lvl1pPr algn="r">
              <a:defRPr sz="1000" b="0">
                <a:solidFill>
                  <a:schemeClr val="tx2"/>
                </a:solidFill>
              </a:defRPr>
            </a:lvl1pPr>
          </a:lstStyle>
          <a:p>
            <a:fld id="{255C9D21-4768-4423-A7E2-DD983A1A68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C0209DA-CBF1-4C1C-8B4D-D41ACAA57103}"/>
              </a:ext>
            </a:extLst>
          </p:cNvPr>
          <p:cNvSpPr/>
          <p:nvPr userDrawn="1"/>
        </p:nvSpPr>
        <p:spPr>
          <a:xfrm>
            <a:off x="84083" y="252031"/>
            <a:ext cx="2938517" cy="841950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50000">
                <a:schemeClr val="tx2">
                  <a:alpha val="10000"/>
                </a:schemeClr>
              </a:gs>
              <a:gs pos="5000">
                <a:schemeClr val="tx2">
                  <a:alpha val="30000"/>
                </a:schemeClr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6DB3CD0-8F9A-408E-9E9D-F798C5E6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43" y="395220"/>
            <a:ext cx="4865412" cy="555571"/>
          </a:xfrm>
        </p:spPr>
        <p:txBody>
          <a:bodyPr>
            <a:noAutofit/>
          </a:bodyPr>
          <a:lstStyle>
            <a:lvl1pPr algn="just">
              <a:lnSpc>
                <a:spcPct val="100000"/>
              </a:lnSpc>
              <a:defRPr sz="3200" b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r>
              <a:rPr lang="ko-KR" altLang="en-US" dirty="0"/>
              <a:t>마스터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E37953-6CB0-4775-9618-53D217B4B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420" y="395219"/>
            <a:ext cx="5483225" cy="555571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</a:t>
            </a:r>
          </a:p>
        </p:txBody>
      </p:sp>
    </p:spTree>
    <p:extLst>
      <p:ext uri="{BB962C8B-B14F-4D97-AF65-F5344CB8AC3E}">
        <p14:creationId xmlns:p14="http://schemas.microsoft.com/office/powerpoint/2010/main" val="139679739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67698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617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fld id="{255C9D21-4768-4423-A7E2-DD983A1A6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5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ransition>
    <p:fade/>
  </p:transition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휴먼모음T" panose="02030504000101010101" pitchFamily="18" charset="-127"/>
          <a:ea typeface="휴먼모음T" panose="02030504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휴먼모음T" panose="02030504000101010101" pitchFamily="18" charset="-127"/>
          <a:ea typeface="휴먼모음T" panose="02030504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휴먼모음T" panose="02030504000101010101" pitchFamily="18" charset="-127"/>
          <a:ea typeface="휴먼모음T" panose="02030504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휴먼모음T" panose="02030504000101010101" pitchFamily="18" charset="-127"/>
          <a:ea typeface="휴먼모음T" panose="02030504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휴먼모음T" panose="02030504000101010101" pitchFamily="18" charset="-127"/>
          <a:ea typeface="휴먼모음T" panose="02030504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휴먼모음T" panose="02030504000101010101" pitchFamily="18" charset="-127"/>
          <a:ea typeface="휴먼모음T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fdh.com/bas_rf/begin/antenna.php3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www.sktinsight.com/9880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lecom-bretagne.eu/research/resources/ltc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716F99D-9871-49BA-995B-956B6E14AA62}"/>
              </a:ext>
            </a:extLst>
          </p:cNvPr>
          <p:cNvSpPr/>
          <p:nvPr/>
        </p:nvSpPr>
        <p:spPr>
          <a:xfrm>
            <a:off x="234176" y="223024"/>
            <a:ext cx="11723648" cy="6411952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E82498-EF7A-47E7-A077-EFD6297C1078}"/>
              </a:ext>
            </a:extLst>
          </p:cNvPr>
          <p:cNvSpPr/>
          <p:nvPr/>
        </p:nvSpPr>
        <p:spPr>
          <a:xfrm>
            <a:off x="84083" y="84083"/>
            <a:ext cx="12023834" cy="668983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E5051C-8DCB-4040-93CE-ACA2A98C5DB0}"/>
              </a:ext>
            </a:extLst>
          </p:cNvPr>
          <p:cNvSpPr/>
          <p:nvPr/>
        </p:nvSpPr>
        <p:spPr>
          <a:xfrm>
            <a:off x="662940" y="2469971"/>
            <a:ext cx="108661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mmWave</a:t>
            </a:r>
            <a:r>
              <a:rPr lang="en-US" altLang="ko-KR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밀리미터파</a:t>
            </a:r>
            <a:r>
              <a:rPr lang="en-US" altLang="ko-KR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대역 안테나 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0F8C75-DAD9-4889-9C0D-DE556AEB8506}"/>
              </a:ext>
            </a:extLst>
          </p:cNvPr>
          <p:cNvSpPr/>
          <p:nvPr/>
        </p:nvSpPr>
        <p:spPr>
          <a:xfrm>
            <a:off x="925830" y="3557033"/>
            <a:ext cx="10340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국가별 핵심특허 중심으로 한 기술개발 방향 및 특허 확보 전략 제시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203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939BDBF-0019-4C0B-91ED-734D3D17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2 </a:t>
            </a:r>
            <a:r>
              <a:rPr lang="ko-KR" altLang="en-US" dirty="0"/>
              <a:t>특허검색</a:t>
            </a:r>
          </a:p>
        </p:txBody>
      </p:sp>
      <p:sp>
        <p:nvSpPr>
          <p:cNvPr id="90" name="텍스트 개체 틀 89">
            <a:extLst>
              <a:ext uri="{FF2B5EF4-FFF2-40B4-BE49-F238E27FC236}">
                <a16:creationId xmlns:a16="http://schemas.microsoft.com/office/drawing/2014/main" id="{86EA7F14-F300-4C02-8C2C-59CF87E3A3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TECH TREE</a:t>
            </a:r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93AEB4-6484-4407-8DEA-D22D8820A092}"/>
              </a:ext>
            </a:extLst>
          </p:cNvPr>
          <p:cNvGrpSpPr/>
          <p:nvPr/>
        </p:nvGrpSpPr>
        <p:grpSpPr>
          <a:xfrm>
            <a:off x="773325" y="1740334"/>
            <a:ext cx="2340000" cy="1081503"/>
            <a:chOff x="677660" y="2253338"/>
            <a:chExt cx="2340000" cy="108150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E4DF7BB-77B7-42EA-9435-E5FEA85E03CC}"/>
                </a:ext>
              </a:extLst>
            </p:cNvPr>
            <p:cNvSpPr/>
            <p:nvPr/>
          </p:nvSpPr>
          <p:spPr>
            <a:xfrm>
              <a:off x="677660" y="2253338"/>
              <a:ext cx="2340000" cy="1081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19B4D3-D0FD-4A03-9D65-6B44824417EC}"/>
                </a:ext>
              </a:extLst>
            </p:cNvPr>
            <p:cNvSpPr/>
            <p:nvPr/>
          </p:nvSpPr>
          <p:spPr>
            <a:xfrm>
              <a:off x="813105" y="2334957"/>
              <a:ext cx="2049831" cy="9182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b="1" dirty="0" err="1">
                  <a:solidFill>
                    <a:srgbClr val="000000"/>
                  </a:solidFill>
                  <a:latin typeface="+mn-ea"/>
                </a:rPr>
                <a:t>mmWave</a:t>
              </a:r>
              <a:endParaRPr lang="en-US" altLang="ko-KR" dirty="0">
                <a:latin typeface="+mn-ea"/>
              </a:endParaRPr>
            </a:p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dirty="0">
                  <a:solidFill>
                    <a:srgbClr val="000000"/>
                  </a:solidFill>
                  <a:latin typeface="+mn-ea"/>
                </a:rPr>
                <a:t>안테나 구조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0B7B52-CD96-4595-A1E3-1824EBE96877}"/>
              </a:ext>
            </a:extLst>
          </p:cNvPr>
          <p:cNvGrpSpPr/>
          <p:nvPr/>
        </p:nvGrpSpPr>
        <p:grpSpPr>
          <a:xfrm>
            <a:off x="773325" y="4954027"/>
            <a:ext cx="2340000" cy="1081503"/>
            <a:chOff x="677660" y="4020762"/>
            <a:chExt cx="2340000" cy="108150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0F1FE64-F437-45D1-B835-F070C370AB89}"/>
                </a:ext>
              </a:extLst>
            </p:cNvPr>
            <p:cNvSpPr/>
            <p:nvPr/>
          </p:nvSpPr>
          <p:spPr>
            <a:xfrm>
              <a:off x="677660" y="4020762"/>
              <a:ext cx="2340000" cy="10815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F251F9-50DC-4FFA-AA32-EF9D97933054}"/>
                </a:ext>
              </a:extLst>
            </p:cNvPr>
            <p:cNvSpPr/>
            <p:nvPr/>
          </p:nvSpPr>
          <p:spPr>
            <a:xfrm>
              <a:off x="813105" y="4102381"/>
              <a:ext cx="2049831" cy="9182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b="1" dirty="0" err="1">
                  <a:solidFill>
                    <a:srgbClr val="000000"/>
                  </a:solidFill>
                  <a:latin typeface="+mn-ea"/>
                </a:rPr>
                <a:t>mmWave</a:t>
              </a:r>
              <a:endParaRPr lang="ko-KR" altLang="en-US" dirty="0">
                <a:latin typeface="+mn-ea"/>
              </a:endParaRPr>
            </a:p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dirty="0">
                  <a:solidFill>
                    <a:srgbClr val="000000"/>
                  </a:solidFill>
                  <a:latin typeface="+mn-ea"/>
                </a:rPr>
                <a:t>안테나 재료</a:t>
              </a:r>
              <a:r>
                <a:rPr lang="en-US" altLang="ko-KR" b="1" dirty="0">
                  <a:solidFill>
                    <a:srgbClr val="000000"/>
                  </a:solidFill>
                  <a:latin typeface="+mn-ea"/>
                </a:rPr>
                <a:t>(</a:t>
              </a:r>
              <a:r>
                <a:rPr lang="ko-KR" altLang="en-US" b="1" dirty="0">
                  <a:solidFill>
                    <a:srgbClr val="000000"/>
                  </a:solidFill>
                  <a:latin typeface="+mn-ea"/>
                </a:rPr>
                <a:t>공정</a:t>
              </a:r>
              <a:r>
                <a:rPr lang="en-US" altLang="ko-KR" b="1" dirty="0">
                  <a:solidFill>
                    <a:srgbClr val="000000"/>
                  </a:solidFill>
                  <a:latin typeface="+mn-ea"/>
                </a:rPr>
                <a:t>)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09704B70-4AF1-45A9-A2C8-9393AE5F3A39}"/>
              </a:ext>
            </a:extLst>
          </p:cNvPr>
          <p:cNvGrpSpPr/>
          <p:nvPr/>
        </p:nvGrpSpPr>
        <p:grpSpPr>
          <a:xfrm>
            <a:off x="3541775" y="1012980"/>
            <a:ext cx="2340000" cy="2536210"/>
            <a:chOff x="3541775" y="912621"/>
            <a:chExt cx="2340000" cy="2536210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0B1CFB9-D8D8-494F-BDB7-7F717015F53B}"/>
                </a:ext>
              </a:extLst>
            </p:cNvPr>
            <p:cNvGrpSpPr/>
            <p:nvPr/>
          </p:nvGrpSpPr>
          <p:grpSpPr>
            <a:xfrm>
              <a:off x="3541775" y="912621"/>
              <a:ext cx="2340000" cy="715842"/>
              <a:chOff x="3446110" y="1443983"/>
              <a:chExt cx="2340000" cy="715842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B0C6FDD4-B0EA-480F-A4D4-5B3B79FEA39D}"/>
                  </a:ext>
                </a:extLst>
              </p:cNvPr>
              <p:cNvSpPr/>
              <p:nvPr/>
            </p:nvSpPr>
            <p:spPr>
              <a:xfrm>
                <a:off x="3446110" y="1443983"/>
                <a:ext cx="2340000" cy="7158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AAF6216-8FFF-4C1E-9DCB-01A0404FCD66}"/>
                  </a:ext>
                </a:extLst>
              </p:cNvPr>
              <p:cNvSpPr/>
              <p:nvPr/>
            </p:nvSpPr>
            <p:spPr>
              <a:xfrm>
                <a:off x="3905819" y="1564371"/>
                <a:ext cx="1420582" cy="47506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</a:rPr>
                  <a:t>안테나 구성</a:t>
                </a:r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41ACB6E-4862-4986-A542-EE9FA424A749}"/>
                </a:ext>
              </a:extLst>
            </p:cNvPr>
            <p:cNvGrpSpPr/>
            <p:nvPr/>
          </p:nvGrpSpPr>
          <p:grpSpPr>
            <a:xfrm>
              <a:off x="3541775" y="2732989"/>
              <a:ext cx="2340000" cy="715842"/>
              <a:chOff x="3446110" y="2912942"/>
              <a:chExt cx="2340000" cy="715842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C5171AE3-B726-4AE5-B326-70B61C1A3B37}"/>
                  </a:ext>
                </a:extLst>
              </p:cNvPr>
              <p:cNvSpPr/>
              <p:nvPr/>
            </p:nvSpPr>
            <p:spPr>
              <a:xfrm>
                <a:off x="3446110" y="2912942"/>
                <a:ext cx="2340000" cy="7158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585C1CC-CF17-45B8-AF8B-F56BEC91E00C}"/>
                  </a:ext>
                </a:extLst>
              </p:cNvPr>
              <p:cNvSpPr/>
              <p:nvPr/>
            </p:nvSpPr>
            <p:spPr>
              <a:xfrm>
                <a:off x="3905819" y="3033330"/>
                <a:ext cx="1420582" cy="47506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b="1" dirty="0">
                    <a:solidFill>
                      <a:srgbClr val="000000"/>
                    </a:solidFill>
                    <a:latin typeface="+mn-ea"/>
                  </a:rPr>
                  <a:t>안테나 기능</a:t>
                </a:r>
                <a:endParaRPr lang="ko-KR" altLang="en-US" dirty="0">
                  <a:latin typeface="+mn-ea"/>
                </a:endParaRPr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7BB2686-F554-46BD-A72A-D84EA63FA6B4}"/>
              </a:ext>
            </a:extLst>
          </p:cNvPr>
          <p:cNvGrpSpPr/>
          <p:nvPr/>
        </p:nvGrpSpPr>
        <p:grpSpPr>
          <a:xfrm>
            <a:off x="3541775" y="5136857"/>
            <a:ext cx="2340000" cy="715842"/>
            <a:chOff x="3446110" y="4680366"/>
            <a:chExt cx="2340000" cy="71584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BDFAE85-5B93-4A61-A15A-5964F004C9ED}"/>
                </a:ext>
              </a:extLst>
            </p:cNvPr>
            <p:cNvSpPr/>
            <p:nvPr/>
          </p:nvSpPr>
          <p:spPr>
            <a:xfrm>
              <a:off x="3446110" y="4680366"/>
              <a:ext cx="2340000" cy="715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39EFCC-7A23-4025-BC3D-7F74A042A8BC}"/>
                </a:ext>
              </a:extLst>
            </p:cNvPr>
            <p:cNvSpPr/>
            <p:nvPr/>
          </p:nvSpPr>
          <p:spPr>
            <a:xfrm>
              <a:off x="3905819" y="4800754"/>
              <a:ext cx="1420582" cy="47506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b="1" dirty="0">
                  <a:solidFill>
                    <a:srgbClr val="000000"/>
                  </a:solidFill>
                  <a:latin typeface="+mn-ea"/>
                </a:rPr>
                <a:t>안테나 기판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896228-8A76-4D6E-8574-583E8E3A5D92}"/>
              </a:ext>
            </a:extLst>
          </p:cNvPr>
          <p:cNvGrpSpPr/>
          <p:nvPr/>
        </p:nvGrpSpPr>
        <p:grpSpPr>
          <a:xfrm>
            <a:off x="6310225" y="912849"/>
            <a:ext cx="2340000" cy="916105"/>
            <a:chOff x="6310225" y="812490"/>
            <a:chExt cx="2340000" cy="916105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2297D81-A05A-4FCE-BC21-BFAD63903F5C}"/>
                </a:ext>
              </a:extLst>
            </p:cNvPr>
            <p:cNvGrpSpPr/>
            <p:nvPr/>
          </p:nvGrpSpPr>
          <p:grpSpPr>
            <a:xfrm>
              <a:off x="6310225" y="812490"/>
              <a:ext cx="2340000" cy="396000"/>
              <a:chOff x="6214560" y="567931"/>
              <a:chExt cx="2340000" cy="396000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D3991A4C-5EE7-4DFB-A177-878EBB4DEA7A}"/>
                  </a:ext>
                </a:extLst>
              </p:cNvPr>
              <p:cNvSpPr/>
              <p:nvPr/>
            </p:nvSpPr>
            <p:spPr>
              <a:xfrm>
                <a:off x="6214560" y="567931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D0DD26-D7E6-4B1F-A873-E808B6E514D5}"/>
                  </a:ext>
                </a:extLst>
              </p:cNvPr>
              <p:cNvSpPr/>
              <p:nvPr/>
            </p:nvSpPr>
            <p:spPr>
              <a:xfrm>
                <a:off x="6984451" y="592198"/>
                <a:ext cx="800219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</a:rPr>
                  <a:t>개별요소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B9B8FD2-29B7-4FAF-A2FF-245A8DF190DB}"/>
                </a:ext>
              </a:extLst>
            </p:cNvPr>
            <p:cNvGrpSpPr/>
            <p:nvPr/>
          </p:nvGrpSpPr>
          <p:grpSpPr>
            <a:xfrm>
              <a:off x="6310225" y="1332595"/>
              <a:ext cx="2340000" cy="396000"/>
              <a:chOff x="6214560" y="1078822"/>
              <a:chExt cx="2340000" cy="396000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EC2D98D-CE79-46C2-AC30-AEDA1A251F12}"/>
                  </a:ext>
                </a:extLst>
              </p:cNvPr>
              <p:cNvSpPr/>
              <p:nvPr/>
            </p:nvSpPr>
            <p:spPr>
              <a:xfrm>
                <a:off x="6214560" y="1078822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8F1E5A-6251-4F9F-B3CB-5643BA929DF5}"/>
                  </a:ext>
                </a:extLst>
              </p:cNvPr>
              <p:cNvSpPr/>
              <p:nvPr/>
            </p:nvSpPr>
            <p:spPr>
              <a:xfrm>
                <a:off x="7138338" y="1103089"/>
                <a:ext cx="492444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</a:rPr>
                  <a:t>배치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435BFD6-CC6F-495E-A22F-542B2E58DD5A}"/>
              </a:ext>
            </a:extLst>
          </p:cNvPr>
          <p:cNvGrpSpPr/>
          <p:nvPr/>
        </p:nvGrpSpPr>
        <p:grpSpPr>
          <a:xfrm>
            <a:off x="6310225" y="1953059"/>
            <a:ext cx="2340000" cy="2476420"/>
            <a:chOff x="6310225" y="1852700"/>
            <a:chExt cx="2340000" cy="247642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BEC26A2-BF35-4722-B8D1-984ECDCA07AF}"/>
                </a:ext>
              </a:extLst>
            </p:cNvPr>
            <p:cNvGrpSpPr/>
            <p:nvPr/>
          </p:nvGrpSpPr>
          <p:grpSpPr>
            <a:xfrm>
              <a:off x="6310225" y="1852700"/>
              <a:ext cx="2340000" cy="396000"/>
              <a:chOff x="6214560" y="1610066"/>
              <a:chExt cx="2340000" cy="396000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A386791-C86D-4DE9-8DD1-3EFAE4D29D5C}"/>
                  </a:ext>
                </a:extLst>
              </p:cNvPr>
              <p:cNvSpPr/>
              <p:nvPr/>
            </p:nvSpPr>
            <p:spPr>
              <a:xfrm>
                <a:off x="6214560" y="1610066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A759A68-D087-4D5C-9686-4CB46ED55D81}"/>
                  </a:ext>
                </a:extLst>
              </p:cNvPr>
              <p:cNvSpPr/>
              <p:nvPr/>
            </p:nvSpPr>
            <p:spPr>
              <a:xfrm>
                <a:off x="6830562" y="1634333"/>
                <a:ext cx="1107997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</a:rPr>
                  <a:t>다중대역기술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8DE3927-EF65-48EB-975C-9267870FD59B}"/>
                </a:ext>
              </a:extLst>
            </p:cNvPr>
            <p:cNvGrpSpPr/>
            <p:nvPr/>
          </p:nvGrpSpPr>
          <p:grpSpPr>
            <a:xfrm>
              <a:off x="6310225" y="2372805"/>
              <a:ext cx="2340000" cy="396000"/>
              <a:chOff x="6214560" y="2121023"/>
              <a:chExt cx="2340000" cy="396000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C4C857EE-A528-4D82-BCA5-549DD83E8466}"/>
                  </a:ext>
                </a:extLst>
              </p:cNvPr>
              <p:cNvSpPr/>
              <p:nvPr/>
            </p:nvSpPr>
            <p:spPr>
              <a:xfrm>
                <a:off x="6214560" y="2121023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4400E4-7573-4CE0-B902-54856D750173}"/>
                  </a:ext>
                </a:extLst>
              </p:cNvPr>
              <p:cNvSpPr/>
              <p:nvPr/>
            </p:nvSpPr>
            <p:spPr>
              <a:xfrm>
                <a:off x="6803311" y="2145290"/>
                <a:ext cx="1162498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</a:rPr>
                  <a:t>광대역화 기술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2230EC8-B302-4B49-9089-B5569BD6B13D}"/>
                </a:ext>
              </a:extLst>
            </p:cNvPr>
            <p:cNvGrpSpPr/>
            <p:nvPr/>
          </p:nvGrpSpPr>
          <p:grpSpPr>
            <a:xfrm>
              <a:off x="6310225" y="2892910"/>
              <a:ext cx="2340000" cy="396000"/>
              <a:chOff x="6214560" y="2628354"/>
              <a:chExt cx="2340000" cy="396000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09CB84C-0E5D-4C7A-A3CD-20B58720E4EC}"/>
                  </a:ext>
                </a:extLst>
              </p:cNvPr>
              <p:cNvSpPr/>
              <p:nvPr/>
            </p:nvSpPr>
            <p:spPr>
              <a:xfrm>
                <a:off x="6214560" y="2628354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DE25021-6DC7-40B4-83F6-5761088B23F9}"/>
                  </a:ext>
                </a:extLst>
              </p:cNvPr>
              <p:cNvSpPr/>
              <p:nvPr/>
            </p:nvSpPr>
            <p:spPr>
              <a:xfrm>
                <a:off x="6699116" y="2652621"/>
                <a:ext cx="1370889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1" dirty="0" err="1">
                    <a:solidFill>
                      <a:srgbClr val="000000"/>
                    </a:solidFill>
                    <a:latin typeface="+mn-ea"/>
                  </a:rPr>
                  <a:t>고이득</a:t>
                </a:r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</a:rPr>
                  <a:t> 설계 기술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12F1742-58C8-46B5-AC0D-80D02003FA05}"/>
                </a:ext>
              </a:extLst>
            </p:cNvPr>
            <p:cNvGrpSpPr/>
            <p:nvPr/>
          </p:nvGrpSpPr>
          <p:grpSpPr>
            <a:xfrm>
              <a:off x="6310225" y="3413015"/>
              <a:ext cx="2340000" cy="396000"/>
              <a:chOff x="6214560" y="3163191"/>
              <a:chExt cx="2340000" cy="396000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65CFE005-F05B-455F-8CB2-D845D7DDC374}"/>
                  </a:ext>
                </a:extLst>
              </p:cNvPr>
              <p:cNvSpPr/>
              <p:nvPr/>
            </p:nvSpPr>
            <p:spPr>
              <a:xfrm>
                <a:off x="6214560" y="3163191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8ADEC4A-CAA2-45B9-A1F8-ED9C0D13D24E}"/>
                  </a:ext>
                </a:extLst>
              </p:cNvPr>
              <p:cNvSpPr/>
              <p:nvPr/>
            </p:nvSpPr>
            <p:spPr>
              <a:xfrm>
                <a:off x="6880255" y="3187458"/>
                <a:ext cx="1008610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</a:rPr>
                  <a:t>소형화 기술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97AA274-FCA5-4635-A218-BDDB96AE1F51}"/>
                </a:ext>
              </a:extLst>
            </p:cNvPr>
            <p:cNvGrpSpPr/>
            <p:nvPr/>
          </p:nvGrpSpPr>
          <p:grpSpPr>
            <a:xfrm>
              <a:off x="6310225" y="3933120"/>
              <a:ext cx="2340000" cy="396000"/>
              <a:chOff x="6214560" y="3695862"/>
              <a:chExt cx="2340000" cy="396000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06DDA27D-0D2D-45B4-8735-2F28FEFF2EEB}"/>
                  </a:ext>
                </a:extLst>
              </p:cNvPr>
              <p:cNvSpPr/>
              <p:nvPr/>
            </p:nvSpPr>
            <p:spPr>
              <a:xfrm>
                <a:off x="6214560" y="3695862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E9EEA84-FC6F-4FD5-9E7F-5F9FAB1BA0A2}"/>
                  </a:ext>
                </a:extLst>
              </p:cNvPr>
              <p:cNvSpPr/>
              <p:nvPr/>
            </p:nvSpPr>
            <p:spPr>
              <a:xfrm>
                <a:off x="6957199" y="3720129"/>
                <a:ext cx="854722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</a:rPr>
                  <a:t>광각 기술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8B95C78-6463-422B-B91A-4649D86BDE73}"/>
              </a:ext>
            </a:extLst>
          </p:cNvPr>
          <p:cNvGrpSpPr/>
          <p:nvPr/>
        </p:nvGrpSpPr>
        <p:grpSpPr>
          <a:xfrm>
            <a:off x="6310225" y="4516620"/>
            <a:ext cx="2340000" cy="1956317"/>
            <a:chOff x="6310225" y="4463858"/>
            <a:chExt cx="2340000" cy="1956317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776616C-9F01-4062-9C85-7802331D34AB}"/>
                </a:ext>
              </a:extLst>
            </p:cNvPr>
            <p:cNvGrpSpPr/>
            <p:nvPr/>
          </p:nvGrpSpPr>
          <p:grpSpPr>
            <a:xfrm>
              <a:off x="6310225" y="4463858"/>
              <a:ext cx="2340000" cy="396000"/>
              <a:chOff x="6214560" y="4228902"/>
              <a:chExt cx="2340000" cy="396000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64ACD236-DB29-4FF1-8E67-C4727D5DF4B2}"/>
                  </a:ext>
                </a:extLst>
              </p:cNvPr>
              <p:cNvSpPr/>
              <p:nvPr/>
            </p:nvSpPr>
            <p:spPr>
              <a:xfrm>
                <a:off x="6214560" y="4228902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C2EBEC7-530F-4405-9D61-C97453E81EB9}"/>
                  </a:ext>
                </a:extLst>
              </p:cNvPr>
              <p:cNvSpPr/>
              <p:nvPr/>
            </p:nvSpPr>
            <p:spPr>
              <a:xfrm>
                <a:off x="7147155" y="4253169"/>
                <a:ext cx="474810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000000"/>
                    </a:solidFill>
                    <a:latin typeface="+mn-ea"/>
                  </a:rPr>
                  <a:t>PCB</a:t>
                </a:r>
                <a:endParaRPr lang="en-US" altLang="ko-KR" sz="1200" b="1" dirty="0">
                  <a:latin typeface="+mn-ea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43673DF-1F4A-48E5-9809-7A7FF5BC485A}"/>
                </a:ext>
              </a:extLst>
            </p:cNvPr>
            <p:cNvGrpSpPr/>
            <p:nvPr/>
          </p:nvGrpSpPr>
          <p:grpSpPr>
            <a:xfrm>
              <a:off x="6310225" y="4983963"/>
              <a:ext cx="2340000" cy="396000"/>
              <a:chOff x="6214560" y="4738030"/>
              <a:chExt cx="2340000" cy="396000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CC220949-69A2-458A-975D-3D7C73BDD501}"/>
                  </a:ext>
                </a:extLst>
              </p:cNvPr>
              <p:cNvSpPr/>
              <p:nvPr/>
            </p:nvSpPr>
            <p:spPr>
              <a:xfrm>
                <a:off x="6214560" y="4738030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F331784-402A-4CE4-9F41-D5EEC93E264C}"/>
                  </a:ext>
                </a:extLst>
              </p:cNvPr>
              <p:cNvSpPr/>
              <p:nvPr/>
            </p:nvSpPr>
            <p:spPr>
              <a:xfrm>
                <a:off x="7121122" y="4762297"/>
                <a:ext cx="526876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000000"/>
                    </a:solidFill>
                    <a:latin typeface="+mn-ea"/>
                  </a:rPr>
                  <a:t>LTCC</a:t>
                </a:r>
                <a:endParaRPr lang="en-US" altLang="ko-KR" sz="1200" b="1" dirty="0">
                  <a:latin typeface="+mn-ea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ABCEC2A-1C13-4AD8-9A90-F17F29153127}"/>
                </a:ext>
              </a:extLst>
            </p:cNvPr>
            <p:cNvGrpSpPr/>
            <p:nvPr/>
          </p:nvGrpSpPr>
          <p:grpSpPr>
            <a:xfrm>
              <a:off x="6310225" y="5504068"/>
              <a:ext cx="2340000" cy="396000"/>
              <a:chOff x="6214560" y="5279899"/>
              <a:chExt cx="2340000" cy="396000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B939BBAB-0469-4A55-901C-8C693309B0F9}"/>
                  </a:ext>
                </a:extLst>
              </p:cNvPr>
              <p:cNvSpPr/>
              <p:nvPr/>
            </p:nvSpPr>
            <p:spPr>
              <a:xfrm>
                <a:off x="6214560" y="5279899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58CCCF8-501D-4790-B070-B657C39D592F}"/>
                  </a:ext>
                </a:extLst>
              </p:cNvPr>
              <p:cNvSpPr/>
              <p:nvPr/>
            </p:nvSpPr>
            <p:spPr>
              <a:xfrm>
                <a:off x="6594472" y="5304166"/>
                <a:ext cx="1580177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200" b="1" dirty="0">
                    <a:solidFill>
                      <a:srgbClr val="000000"/>
                    </a:solidFill>
                    <a:latin typeface="+mn-ea"/>
                  </a:rPr>
                  <a:t>Low Loss substrate</a:t>
                </a:r>
                <a:endParaRPr lang="en-US" altLang="ko-KR" sz="1200" b="1" dirty="0">
                  <a:latin typeface="+mn-ea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D7C16A-10D5-4112-87F3-6004AD71CDDD}"/>
                </a:ext>
              </a:extLst>
            </p:cNvPr>
            <p:cNvGrpSpPr/>
            <p:nvPr/>
          </p:nvGrpSpPr>
          <p:grpSpPr>
            <a:xfrm>
              <a:off x="6310225" y="6024175"/>
              <a:ext cx="2340000" cy="396000"/>
              <a:chOff x="6214560" y="5768983"/>
              <a:chExt cx="2340000" cy="396000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2B94328D-BF82-460B-950F-D5AAEBE22804}"/>
                  </a:ext>
                </a:extLst>
              </p:cNvPr>
              <p:cNvSpPr/>
              <p:nvPr/>
            </p:nvSpPr>
            <p:spPr>
              <a:xfrm>
                <a:off x="6214560" y="5768983"/>
                <a:ext cx="2340000" cy="396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0C67E24-61F4-44C6-A587-05E4F8870C05}"/>
                  </a:ext>
                </a:extLst>
              </p:cNvPr>
              <p:cNvSpPr/>
              <p:nvPr/>
            </p:nvSpPr>
            <p:spPr>
              <a:xfrm>
                <a:off x="6957199" y="5793250"/>
                <a:ext cx="854722" cy="34746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</a:rPr>
                  <a:t>기타 기판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</p:grp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BAC112DC-4632-40CF-B035-1C1A14F4712A}"/>
              </a:ext>
            </a:extLst>
          </p:cNvPr>
          <p:cNvCxnSpPr>
            <a:stCxn id="44" idx="1"/>
            <a:endCxn id="36" idx="1"/>
          </p:cNvCxnSpPr>
          <p:nvPr/>
        </p:nvCxnSpPr>
        <p:spPr>
          <a:xfrm rot="10800000" flipV="1">
            <a:off x="3541775" y="1370901"/>
            <a:ext cx="12700" cy="182036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31BA32CA-DFC4-4355-A55B-A4A43411020D}"/>
              </a:ext>
            </a:extLst>
          </p:cNvPr>
          <p:cNvCxnSpPr>
            <a:stCxn id="47" idx="1"/>
            <a:endCxn id="38" idx="1"/>
          </p:cNvCxnSpPr>
          <p:nvPr/>
        </p:nvCxnSpPr>
        <p:spPr>
          <a:xfrm rot="10800000" flipV="1">
            <a:off x="6310225" y="1110848"/>
            <a:ext cx="12700" cy="520105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1CE7D64D-AD5B-4B8B-A7A2-071B8F7EC550}"/>
              </a:ext>
            </a:extLst>
          </p:cNvPr>
          <p:cNvCxnSpPr>
            <a:stCxn id="53" idx="1"/>
            <a:endCxn id="46" idx="1"/>
          </p:cNvCxnSpPr>
          <p:nvPr/>
        </p:nvCxnSpPr>
        <p:spPr>
          <a:xfrm rot="10800000" flipV="1">
            <a:off x="6310225" y="2151059"/>
            <a:ext cx="12700" cy="2080420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82E51D42-3F00-4669-8280-6F836D971569}"/>
              </a:ext>
            </a:extLst>
          </p:cNvPr>
          <p:cNvCxnSpPr>
            <a:stCxn id="45" idx="1"/>
            <a:endCxn id="39" idx="1"/>
          </p:cNvCxnSpPr>
          <p:nvPr/>
        </p:nvCxnSpPr>
        <p:spPr>
          <a:xfrm rot="10800000" flipV="1">
            <a:off x="6310225" y="2671164"/>
            <a:ext cx="12700" cy="1040210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EAA49B13-9448-4D21-A780-BC26CED99E0A}"/>
              </a:ext>
            </a:extLst>
          </p:cNvPr>
          <p:cNvCxnSpPr>
            <a:stCxn id="51" idx="1"/>
            <a:endCxn id="52" idx="1"/>
          </p:cNvCxnSpPr>
          <p:nvPr/>
        </p:nvCxnSpPr>
        <p:spPr>
          <a:xfrm rot="10800000" flipV="1">
            <a:off x="6310225" y="4714619"/>
            <a:ext cx="12700" cy="1560317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DC3F7702-F48D-4729-BD9E-1C2B77C7780C}"/>
              </a:ext>
            </a:extLst>
          </p:cNvPr>
          <p:cNvCxnSpPr>
            <a:stCxn id="49" idx="1"/>
            <a:endCxn id="50" idx="1"/>
          </p:cNvCxnSpPr>
          <p:nvPr/>
        </p:nvCxnSpPr>
        <p:spPr>
          <a:xfrm rot="10800000" flipV="1">
            <a:off x="6310225" y="5234724"/>
            <a:ext cx="12700" cy="520105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4A6C9A8-2243-487C-80BB-872B12AB10A4}"/>
              </a:ext>
            </a:extLst>
          </p:cNvPr>
          <p:cNvGrpSpPr/>
          <p:nvPr/>
        </p:nvGrpSpPr>
        <p:grpSpPr>
          <a:xfrm>
            <a:off x="9342475" y="912849"/>
            <a:ext cx="2340000" cy="288000"/>
            <a:chOff x="8983011" y="733194"/>
            <a:chExt cx="2340000" cy="28800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A3029BDD-F5C4-4D7E-A8CC-8812B3D6DEF7}"/>
                </a:ext>
              </a:extLst>
            </p:cNvPr>
            <p:cNvSpPr/>
            <p:nvPr/>
          </p:nvSpPr>
          <p:spPr>
            <a:xfrm>
              <a:off x="8983011" y="733194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C5BC24-CE1E-4B3E-8825-DA1FA9893E9E}"/>
                </a:ext>
              </a:extLst>
            </p:cNvPr>
            <p:cNvSpPr/>
            <p:nvPr/>
          </p:nvSpPr>
          <p:spPr>
            <a:xfrm>
              <a:off x="9750497" y="754084"/>
              <a:ext cx="766557" cy="24622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microstrip</a:t>
              </a:r>
              <a:endParaRPr lang="ko-KR" altLang="en-US" sz="1000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1E8E8CF-9792-4A12-9703-17E9CAA0B02D}"/>
              </a:ext>
            </a:extLst>
          </p:cNvPr>
          <p:cNvGrpSpPr/>
          <p:nvPr/>
        </p:nvGrpSpPr>
        <p:grpSpPr>
          <a:xfrm>
            <a:off x="9342475" y="1267888"/>
            <a:ext cx="2340000" cy="304955"/>
            <a:chOff x="8983011" y="1015665"/>
            <a:chExt cx="2340000" cy="304955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647D0E60-72C2-4757-AC9A-549A879446DC}"/>
                </a:ext>
              </a:extLst>
            </p:cNvPr>
            <p:cNvSpPr/>
            <p:nvPr/>
          </p:nvSpPr>
          <p:spPr>
            <a:xfrm>
              <a:off x="8983011" y="1024142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3B88BD-A7CE-4C83-A35B-8889992322E3}"/>
                </a:ext>
              </a:extLst>
            </p:cNvPr>
            <p:cNvSpPr/>
            <p:nvPr/>
          </p:nvSpPr>
          <p:spPr>
            <a:xfrm>
              <a:off x="9653516" y="1015665"/>
              <a:ext cx="998991" cy="3049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 err="1">
                  <a:solidFill>
                    <a:srgbClr val="000000"/>
                  </a:solidFill>
                  <a:latin typeface="+mn-ea"/>
                </a:rPr>
                <a:t>다이폴</a:t>
              </a:r>
              <a:r>
                <a:rPr lang="ko-KR" altLang="en-US" sz="1000" dirty="0">
                  <a:solidFill>
                    <a:srgbClr val="000000"/>
                  </a:solidFill>
                  <a:latin typeface="+mn-ea"/>
                </a:rPr>
                <a:t> 안테나</a:t>
              </a:r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A5CD64A-A82B-4CBB-A63A-E5C795463BB3}"/>
              </a:ext>
            </a:extLst>
          </p:cNvPr>
          <p:cNvGrpSpPr/>
          <p:nvPr/>
        </p:nvGrpSpPr>
        <p:grpSpPr>
          <a:xfrm>
            <a:off x="9342475" y="1639882"/>
            <a:ext cx="2340000" cy="304955"/>
            <a:chOff x="8983011" y="1364518"/>
            <a:chExt cx="2340000" cy="30495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3D92355-E94D-4201-BCD7-AB46949C2173}"/>
                </a:ext>
              </a:extLst>
            </p:cNvPr>
            <p:cNvSpPr/>
            <p:nvPr/>
          </p:nvSpPr>
          <p:spPr>
            <a:xfrm>
              <a:off x="8983011" y="1372995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D409EB3-AAF2-4DD1-9170-4FDB191003BD}"/>
                </a:ext>
              </a:extLst>
            </p:cNvPr>
            <p:cNvSpPr/>
            <p:nvPr/>
          </p:nvSpPr>
          <p:spPr>
            <a:xfrm>
              <a:off x="9653516" y="1364518"/>
              <a:ext cx="998991" cy="3049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 err="1">
                  <a:solidFill>
                    <a:srgbClr val="000000"/>
                  </a:solidFill>
                  <a:latin typeface="+mn-ea"/>
                </a:rPr>
                <a:t>모노폴</a:t>
              </a:r>
              <a:r>
                <a:rPr lang="ko-KR" altLang="en-US" sz="1000" dirty="0">
                  <a:solidFill>
                    <a:srgbClr val="000000"/>
                  </a:solidFill>
                  <a:latin typeface="+mn-ea"/>
                </a:rPr>
                <a:t> 안테나</a:t>
              </a:r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EF082AB-5633-4280-9CFC-8ED665FFB208}"/>
              </a:ext>
            </a:extLst>
          </p:cNvPr>
          <p:cNvGrpSpPr/>
          <p:nvPr/>
        </p:nvGrpSpPr>
        <p:grpSpPr>
          <a:xfrm>
            <a:off x="9342475" y="2011876"/>
            <a:ext cx="2340000" cy="304955"/>
            <a:chOff x="8983011" y="1853040"/>
            <a:chExt cx="2340000" cy="304955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CC22756-EA95-4F95-AB2D-918AC1DC9476}"/>
                </a:ext>
              </a:extLst>
            </p:cNvPr>
            <p:cNvSpPr/>
            <p:nvPr/>
          </p:nvSpPr>
          <p:spPr>
            <a:xfrm>
              <a:off x="8983011" y="1861517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ADFBD4-464E-4741-B122-8CF7A4113C5A}"/>
                </a:ext>
              </a:extLst>
            </p:cNvPr>
            <p:cNvSpPr/>
            <p:nvPr/>
          </p:nvSpPr>
          <p:spPr>
            <a:xfrm>
              <a:off x="9781756" y="1853040"/>
              <a:ext cx="742511" cy="3049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+mn-ea"/>
                </a:rPr>
                <a:t>칩 안테나</a:t>
              </a:r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E89F67C-DCE1-4287-AB8D-3E60052C12C4}"/>
              </a:ext>
            </a:extLst>
          </p:cNvPr>
          <p:cNvGrpSpPr/>
          <p:nvPr/>
        </p:nvGrpSpPr>
        <p:grpSpPr>
          <a:xfrm>
            <a:off x="9342475" y="2383870"/>
            <a:ext cx="2340000" cy="304955"/>
            <a:chOff x="8983011" y="2185521"/>
            <a:chExt cx="2340000" cy="30495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72DF102-15EA-4AA1-8A6C-56EDBE333700}"/>
                </a:ext>
              </a:extLst>
            </p:cNvPr>
            <p:cNvSpPr/>
            <p:nvPr/>
          </p:nvSpPr>
          <p:spPr>
            <a:xfrm>
              <a:off x="8983011" y="2193998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1F3AA69-A696-4CAD-B27F-8480CBBD157F}"/>
                </a:ext>
              </a:extLst>
            </p:cNvPr>
            <p:cNvSpPr/>
            <p:nvPr/>
          </p:nvSpPr>
          <p:spPr>
            <a:xfrm>
              <a:off x="9717636" y="2185521"/>
              <a:ext cx="870751" cy="3049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+mn-ea"/>
                </a:rPr>
                <a:t>렌즈 안테나</a:t>
              </a:r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B0E9457-C377-489A-A5C4-100D12DDD021}"/>
              </a:ext>
            </a:extLst>
          </p:cNvPr>
          <p:cNvGrpSpPr/>
          <p:nvPr/>
        </p:nvGrpSpPr>
        <p:grpSpPr>
          <a:xfrm>
            <a:off x="9342475" y="2755864"/>
            <a:ext cx="2340000" cy="304955"/>
            <a:chOff x="8983011" y="2514797"/>
            <a:chExt cx="2340000" cy="30495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4ABC9855-7BB7-458C-AA54-C0BDB5AE01A8}"/>
                </a:ext>
              </a:extLst>
            </p:cNvPr>
            <p:cNvSpPr/>
            <p:nvPr/>
          </p:nvSpPr>
          <p:spPr>
            <a:xfrm>
              <a:off x="8983011" y="2523274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01DF57-2B3B-48F0-9A31-F7A61E8AF613}"/>
                </a:ext>
              </a:extLst>
            </p:cNvPr>
            <p:cNvSpPr/>
            <p:nvPr/>
          </p:nvSpPr>
          <p:spPr>
            <a:xfrm>
              <a:off x="9717636" y="2514797"/>
              <a:ext cx="870751" cy="3049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+mn-ea"/>
                </a:rPr>
                <a:t>반사 안테나</a:t>
              </a:r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B9E61FA-D2AB-4DEA-AF18-DE03ABB9F017}"/>
              </a:ext>
            </a:extLst>
          </p:cNvPr>
          <p:cNvGrpSpPr/>
          <p:nvPr/>
        </p:nvGrpSpPr>
        <p:grpSpPr>
          <a:xfrm>
            <a:off x="9342475" y="3127858"/>
            <a:ext cx="2340000" cy="304955"/>
            <a:chOff x="8983011" y="2916323"/>
            <a:chExt cx="2340000" cy="30495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2ADF5A1-CA79-4C8B-B590-AE21BE3537F1}"/>
                </a:ext>
              </a:extLst>
            </p:cNvPr>
            <p:cNvSpPr/>
            <p:nvPr/>
          </p:nvSpPr>
          <p:spPr>
            <a:xfrm>
              <a:off x="8983011" y="2924800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CDAAC25-F867-4FC5-B914-2EA391C1657D}"/>
                </a:ext>
              </a:extLst>
            </p:cNvPr>
            <p:cNvSpPr/>
            <p:nvPr/>
          </p:nvSpPr>
          <p:spPr>
            <a:xfrm>
              <a:off x="9781756" y="2916323"/>
              <a:ext cx="742511" cy="3049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+mn-ea"/>
                </a:rPr>
                <a:t>혼 안테나</a:t>
              </a:r>
              <a:endParaRPr lang="ko-KR" altLang="en-US" sz="1000" dirty="0">
                <a:latin typeface="+mn-ea"/>
              </a:endParaRPr>
            </a:p>
          </p:txBody>
        </p:sp>
      </p:grp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9304071C-91E6-4360-A54C-9D94F779F1AD}"/>
              </a:ext>
            </a:extLst>
          </p:cNvPr>
          <p:cNvCxnSpPr>
            <a:stCxn id="60" idx="1"/>
            <a:endCxn id="59" idx="1"/>
          </p:cNvCxnSpPr>
          <p:nvPr/>
        </p:nvCxnSpPr>
        <p:spPr>
          <a:xfrm rot="10800000" flipV="1">
            <a:off x="9342475" y="1056849"/>
            <a:ext cx="12700" cy="22234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C5F2C491-B3A4-4A91-A481-8976934CC338}"/>
              </a:ext>
            </a:extLst>
          </p:cNvPr>
          <p:cNvCxnSpPr>
            <a:stCxn id="58" idx="1"/>
            <a:endCxn id="61" idx="1"/>
          </p:cNvCxnSpPr>
          <p:nvPr/>
        </p:nvCxnSpPr>
        <p:spPr>
          <a:xfrm rot="10800000" flipV="1">
            <a:off x="9342475" y="1420365"/>
            <a:ext cx="12700" cy="148797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D911C201-3EC6-493E-9353-0D765FED99EA}"/>
              </a:ext>
            </a:extLst>
          </p:cNvPr>
          <p:cNvCxnSpPr>
            <a:stCxn id="56" idx="1"/>
            <a:endCxn id="40" idx="1"/>
          </p:cNvCxnSpPr>
          <p:nvPr/>
        </p:nvCxnSpPr>
        <p:spPr>
          <a:xfrm rot="10800000" flipV="1">
            <a:off x="9342475" y="1792359"/>
            <a:ext cx="12700" cy="74398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FC59665-A08C-4D73-9F5C-18E97DBF4339}"/>
              </a:ext>
            </a:extLst>
          </p:cNvPr>
          <p:cNvGrpSpPr/>
          <p:nvPr/>
        </p:nvGrpSpPr>
        <p:grpSpPr>
          <a:xfrm>
            <a:off x="9342475" y="3499852"/>
            <a:ext cx="2340000" cy="315599"/>
            <a:chOff x="8983011" y="3248986"/>
            <a:chExt cx="2340000" cy="31559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8CD286FE-16DD-43E9-8A37-F2314589C053}"/>
                </a:ext>
              </a:extLst>
            </p:cNvPr>
            <p:cNvSpPr/>
            <p:nvPr/>
          </p:nvSpPr>
          <p:spPr>
            <a:xfrm>
              <a:off x="8983011" y="3262785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0D97B8D-2161-403B-B7AB-567C64D0D011}"/>
                </a:ext>
              </a:extLst>
            </p:cNvPr>
            <p:cNvSpPr/>
            <p:nvPr/>
          </p:nvSpPr>
          <p:spPr>
            <a:xfrm>
              <a:off x="9975719" y="3248986"/>
              <a:ext cx="354584" cy="3155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1D</a:t>
              </a:r>
              <a:endParaRPr lang="en-US" altLang="ko-KR" sz="1000" dirty="0">
                <a:latin typeface="+mn-ea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D8773A9-4FFB-4246-A159-54234E923F47}"/>
              </a:ext>
            </a:extLst>
          </p:cNvPr>
          <p:cNvGrpSpPr/>
          <p:nvPr/>
        </p:nvGrpSpPr>
        <p:grpSpPr>
          <a:xfrm>
            <a:off x="9342475" y="3882490"/>
            <a:ext cx="2340000" cy="315599"/>
            <a:chOff x="8983011" y="3604605"/>
            <a:chExt cx="2340000" cy="31559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9F34DA6-2954-4FDD-9ED7-35508E0BE785}"/>
                </a:ext>
              </a:extLst>
            </p:cNvPr>
            <p:cNvSpPr/>
            <p:nvPr/>
          </p:nvSpPr>
          <p:spPr>
            <a:xfrm>
              <a:off x="8983011" y="3618404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6D43A0-BDF0-4AED-A898-64C89DD7F9F0}"/>
                </a:ext>
              </a:extLst>
            </p:cNvPr>
            <p:cNvSpPr/>
            <p:nvPr/>
          </p:nvSpPr>
          <p:spPr>
            <a:xfrm>
              <a:off x="9975719" y="3604605"/>
              <a:ext cx="354584" cy="3155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2D</a:t>
              </a:r>
              <a:endParaRPr lang="en-US" altLang="ko-KR" sz="1000" dirty="0">
                <a:latin typeface="+mn-ea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61E4DAD-02A7-454D-BC1D-E74F2563245B}"/>
              </a:ext>
            </a:extLst>
          </p:cNvPr>
          <p:cNvGrpSpPr/>
          <p:nvPr/>
        </p:nvGrpSpPr>
        <p:grpSpPr>
          <a:xfrm>
            <a:off x="9342475" y="4265128"/>
            <a:ext cx="2340000" cy="315599"/>
            <a:chOff x="8983011" y="4016675"/>
            <a:chExt cx="2340000" cy="3155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3DE7C48-D416-4CCB-938A-3E54E778A792}"/>
                </a:ext>
              </a:extLst>
            </p:cNvPr>
            <p:cNvSpPr/>
            <p:nvPr/>
          </p:nvSpPr>
          <p:spPr>
            <a:xfrm>
              <a:off x="8983011" y="4030474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B307DBB-9CF9-41B4-BF1B-1B57892B99CF}"/>
                </a:ext>
              </a:extLst>
            </p:cNvPr>
            <p:cNvSpPr/>
            <p:nvPr/>
          </p:nvSpPr>
          <p:spPr>
            <a:xfrm>
              <a:off x="9975719" y="4016675"/>
              <a:ext cx="354584" cy="3155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3D</a:t>
              </a:r>
              <a:endParaRPr lang="en-US" altLang="ko-KR" sz="1000" dirty="0">
                <a:latin typeface="+mn-ea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453B45A-62C8-47E3-A936-528139FF211B}"/>
              </a:ext>
            </a:extLst>
          </p:cNvPr>
          <p:cNvGrpSpPr/>
          <p:nvPr/>
        </p:nvGrpSpPr>
        <p:grpSpPr>
          <a:xfrm>
            <a:off x="9342475" y="4647766"/>
            <a:ext cx="2340000" cy="315599"/>
            <a:chOff x="8983011" y="4339239"/>
            <a:chExt cx="2340000" cy="315599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86B210E-D5C3-4B27-B046-4A353DD620DE}"/>
                </a:ext>
              </a:extLst>
            </p:cNvPr>
            <p:cNvSpPr/>
            <p:nvPr/>
          </p:nvSpPr>
          <p:spPr>
            <a:xfrm>
              <a:off x="8983011" y="4353038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5CD7FD5-D585-44D4-ACBD-014329BCEE70}"/>
                </a:ext>
              </a:extLst>
            </p:cNvPr>
            <p:cNvSpPr/>
            <p:nvPr/>
          </p:nvSpPr>
          <p:spPr>
            <a:xfrm>
              <a:off x="9845075" y="4339239"/>
              <a:ext cx="615873" cy="3155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Curved</a:t>
              </a:r>
              <a:endParaRPr lang="en-US" altLang="ko-KR" sz="1000" dirty="0">
                <a:latin typeface="+mn-ea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6792CB8-B50C-4882-888E-B2310D6B11DE}"/>
              </a:ext>
            </a:extLst>
          </p:cNvPr>
          <p:cNvGrpSpPr/>
          <p:nvPr/>
        </p:nvGrpSpPr>
        <p:grpSpPr>
          <a:xfrm>
            <a:off x="9342475" y="5030406"/>
            <a:ext cx="2340000" cy="304955"/>
            <a:chOff x="8983011" y="4690840"/>
            <a:chExt cx="2340000" cy="304955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618DC6F-F70D-49EE-9A77-964BBB385DE8}"/>
                </a:ext>
              </a:extLst>
            </p:cNvPr>
            <p:cNvSpPr/>
            <p:nvPr/>
          </p:nvSpPr>
          <p:spPr>
            <a:xfrm>
              <a:off x="8983011" y="4699317"/>
              <a:ext cx="2340000" cy="28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4FF0E6-66CE-4347-8E0B-33680F9B36A1}"/>
                </a:ext>
              </a:extLst>
            </p:cNvPr>
            <p:cNvSpPr/>
            <p:nvPr/>
          </p:nvSpPr>
          <p:spPr>
            <a:xfrm>
              <a:off x="9757710" y="4690840"/>
              <a:ext cx="790601" cy="3049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Conformal</a:t>
              </a:r>
              <a:endParaRPr lang="en-US" altLang="ko-KR" sz="1000" dirty="0">
                <a:latin typeface="+mn-ea"/>
              </a:endParaRPr>
            </a:p>
          </p:txBody>
        </p:sp>
      </p:grp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6E3FE96-3AC3-4728-8422-B7D211B986DE}"/>
              </a:ext>
            </a:extLst>
          </p:cNvPr>
          <p:cNvCxnSpPr>
            <a:stCxn id="57" idx="1"/>
            <a:endCxn id="62" idx="1"/>
          </p:cNvCxnSpPr>
          <p:nvPr/>
        </p:nvCxnSpPr>
        <p:spPr>
          <a:xfrm rot="10800000" flipV="1">
            <a:off x="9342475" y="3657651"/>
            <a:ext cx="12700" cy="1525232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6F105313-642C-460B-827D-0C98F45A8492}"/>
              </a:ext>
            </a:extLst>
          </p:cNvPr>
          <p:cNvCxnSpPr>
            <a:stCxn id="55" idx="1"/>
            <a:endCxn id="63" idx="1"/>
          </p:cNvCxnSpPr>
          <p:nvPr/>
        </p:nvCxnSpPr>
        <p:spPr>
          <a:xfrm rot="10800000" flipV="1">
            <a:off x="9342475" y="4040289"/>
            <a:ext cx="12700" cy="76527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35DB198-1854-4CCE-91A0-DB45C74005AE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3113325" y="5494778"/>
            <a:ext cx="42845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D8701A45-75DD-4CE7-9D6E-23EDDBF7B1C7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>
            <a:off x="8650225" y="1110849"/>
            <a:ext cx="692250" cy="1053504"/>
          </a:xfrm>
          <a:prstGeom prst="bentConnector3">
            <a:avLst>
              <a:gd name="adj1" fmla="val 6889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B14D5446-F786-49D4-BB05-E232AFC44905}"/>
              </a:ext>
            </a:extLst>
          </p:cNvPr>
          <p:cNvCxnSpPr>
            <a:stCxn id="44" idx="1"/>
            <a:endCxn id="34" idx="3"/>
          </p:cNvCxnSpPr>
          <p:nvPr/>
        </p:nvCxnSpPr>
        <p:spPr>
          <a:xfrm rot="10800000" flipV="1">
            <a:off x="3113325" y="1370900"/>
            <a:ext cx="428450" cy="91018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3BD5B00E-2D02-494B-8A2E-4D2724473E35}"/>
              </a:ext>
            </a:extLst>
          </p:cNvPr>
          <p:cNvCxnSpPr>
            <a:stCxn id="38" idx="3"/>
            <a:endCxn id="41" idx="1"/>
          </p:cNvCxnSpPr>
          <p:nvPr/>
        </p:nvCxnSpPr>
        <p:spPr>
          <a:xfrm>
            <a:off x="8650225" y="1630954"/>
            <a:ext cx="692250" cy="2791973"/>
          </a:xfrm>
          <a:prstGeom prst="bentConnector3">
            <a:avLst>
              <a:gd name="adj1" fmla="val 3003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7A72E758-6C43-4065-8DCC-D2DE99EB83A0}"/>
              </a:ext>
            </a:extLst>
          </p:cNvPr>
          <p:cNvCxnSpPr>
            <a:stCxn id="47" idx="1"/>
            <a:endCxn id="44" idx="3"/>
          </p:cNvCxnSpPr>
          <p:nvPr/>
        </p:nvCxnSpPr>
        <p:spPr>
          <a:xfrm rot="10800000" flipV="1">
            <a:off x="5881775" y="1110849"/>
            <a:ext cx="428450" cy="260052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EB3F2E6E-724F-4477-918D-F3CCA9E33149}"/>
              </a:ext>
            </a:extLst>
          </p:cNvPr>
          <p:cNvCxnSpPr>
            <a:stCxn id="49" idx="1"/>
            <a:endCxn id="37" idx="3"/>
          </p:cNvCxnSpPr>
          <p:nvPr/>
        </p:nvCxnSpPr>
        <p:spPr>
          <a:xfrm rot="10800000" flipV="1">
            <a:off x="5881775" y="5234724"/>
            <a:ext cx="428450" cy="26005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955019-1D85-4898-902A-3AC519442F10}"/>
              </a:ext>
            </a:extLst>
          </p:cNvPr>
          <p:cNvSpPr/>
          <p:nvPr/>
        </p:nvSpPr>
        <p:spPr>
          <a:xfrm>
            <a:off x="2657073" y="2042801"/>
            <a:ext cx="428451" cy="44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27D9988-D6A8-4D70-BB73-92AB2F3E232B}"/>
              </a:ext>
            </a:extLst>
          </p:cNvPr>
          <p:cNvSpPr/>
          <p:nvPr/>
        </p:nvSpPr>
        <p:spPr>
          <a:xfrm>
            <a:off x="2645712" y="5266078"/>
            <a:ext cx="428451" cy="44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B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AA7CE0F-FCAA-47F2-9924-581DB5298290}"/>
              </a:ext>
            </a:extLst>
          </p:cNvPr>
          <p:cNvSpPr/>
          <p:nvPr/>
        </p:nvSpPr>
        <p:spPr>
          <a:xfrm>
            <a:off x="5317516" y="5281159"/>
            <a:ext cx="538955" cy="44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BA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F39CB5B-FE04-4B8F-AB34-F0C0546A17F2}"/>
              </a:ext>
            </a:extLst>
          </p:cNvPr>
          <p:cNvSpPr/>
          <p:nvPr/>
        </p:nvSpPr>
        <p:spPr>
          <a:xfrm>
            <a:off x="5317516" y="1139223"/>
            <a:ext cx="538955" cy="44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AA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1E54342-2385-4309-A12F-3E3C660225D7}"/>
              </a:ext>
            </a:extLst>
          </p:cNvPr>
          <p:cNvSpPr/>
          <p:nvPr/>
        </p:nvSpPr>
        <p:spPr>
          <a:xfrm>
            <a:off x="5317516" y="2993269"/>
            <a:ext cx="538955" cy="44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AB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2C16DED-2A0E-4BE1-AA84-1C39D56D281A}"/>
              </a:ext>
            </a:extLst>
          </p:cNvPr>
          <p:cNvSpPr/>
          <p:nvPr/>
        </p:nvSpPr>
        <p:spPr>
          <a:xfrm>
            <a:off x="8129664" y="2009959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ABA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3BFDE9F-5BFD-420B-93EC-29BE0DA21267}"/>
              </a:ext>
            </a:extLst>
          </p:cNvPr>
          <p:cNvSpPr/>
          <p:nvPr/>
        </p:nvSpPr>
        <p:spPr>
          <a:xfrm>
            <a:off x="8129664" y="2530165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ABB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109514E-3BBA-48C2-BF46-89630C2F7F49}"/>
              </a:ext>
            </a:extLst>
          </p:cNvPr>
          <p:cNvSpPr/>
          <p:nvPr/>
        </p:nvSpPr>
        <p:spPr>
          <a:xfrm>
            <a:off x="8129664" y="3050867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ABC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253E9C4-5E52-427D-B117-90C1ECE7707C}"/>
              </a:ext>
            </a:extLst>
          </p:cNvPr>
          <p:cNvSpPr/>
          <p:nvPr/>
        </p:nvSpPr>
        <p:spPr>
          <a:xfrm>
            <a:off x="8129664" y="3561070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ABD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59BE3EE-0D87-4C93-ACA7-5AC44D51B757}"/>
              </a:ext>
            </a:extLst>
          </p:cNvPr>
          <p:cNvSpPr/>
          <p:nvPr/>
        </p:nvSpPr>
        <p:spPr>
          <a:xfrm>
            <a:off x="8129664" y="4086929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ABE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ECEC38B-031E-46F8-88B8-D208914DA796}"/>
              </a:ext>
            </a:extLst>
          </p:cNvPr>
          <p:cNvSpPr/>
          <p:nvPr/>
        </p:nvSpPr>
        <p:spPr>
          <a:xfrm>
            <a:off x="8129664" y="4575592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BAA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0BB8BC0-6691-486B-9D11-001ED1CE6208}"/>
              </a:ext>
            </a:extLst>
          </p:cNvPr>
          <p:cNvSpPr/>
          <p:nvPr/>
        </p:nvSpPr>
        <p:spPr>
          <a:xfrm>
            <a:off x="8129664" y="5080461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BAB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E57CE75-3074-40B4-8A51-D8E2617E3D63}"/>
              </a:ext>
            </a:extLst>
          </p:cNvPr>
          <p:cNvSpPr/>
          <p:nvPr/>
        </p:nvSpPr>
        <p:spPr>
          <a:xfrm>
            <a:off x="8129664" y="5616996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BAC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438D455-2D9F-4FC5-AF66-B3B743305571}"/>
              </a:ext>
            </a:extLst>
          </p:cNvPr>
          <p:cNvSpPr/>
          <p:nvPr/>
        </p:nvSpPr>
        <p:spPr>
          <a:xfrm>
            <a:off x="8129664" y="6124956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BAD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D29F3D5-A37C-4D15-818C-C1891130C15B}"/>
              </a:ext>
            </a:extLst>
          </p:cNvPr>
          <p:cNvSpPr/>
          <p:nvPr/>
        </p:nvSpPr>
        <p:spPr>
          <a:xfrm>
            <a:off x="8129664" y="968438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AAA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80C718-CEA4-412D-BDE3-8060C0AED753}"/>
              </a:ext>
            </a:extLst>
          </p:cNvPr>
          <p:cNvSpPr/>
          <p:nvPr/>
        </p:nvSpPr>
        <p:spPr>
          <a:xfrm>
            <a:off x="8129664" y="1481528"/>
            <a:ext cx="49244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</a:rPr>
              <a:t>AAB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932ADC-4470-4C58-AB6A-007CAB44E848}"/>
              </a:ext>
            </a:extLst>
          </p:cNvPr>
          <p:cNvSpPr/>
          <p:nvPr/>
        </p:nvSpPr>
        <p:spPr>
          <a:xfrm>
            <a:off x="11099801" y="934299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AAAA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1856DA-94C7-4541-A31F-A726C4DC445F}"/>
              </a:ext>
            </a:extLst>
          </p:cNvPr>
          <p:cNvSpPr/>
          <p:nvPr/>
        </p:nvSpPr>
        <p:spPr>
          <a:xfrm>
            <a:off x="11099801" y="1333824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AAAB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C0B0EF3-AC59-43DE-ACB8-BF5312B163F2}"/>
              </a:ext>
            </a:extLst>
          </p:cNvPr>
          <p:cNvSpPr/>
          <p:nvPr/>
        </p:nvSpPr>
        <p:spPr>
          <a:xfrm>
            <a:off x="11099801" y="1705557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AAAC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743A00B-70ED-41A9-9130-1388101F205E}"/>
              </a:ext>
            </a:extLst>
          </p:cNvPr>
          <p:cNvSpPr/>
          <p:nvPr/>
        </p:nvSpPr>
        <p:spPr>
          <a:xfrm>
            <a:off x="11099801" y="2057129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AAAD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F0DBD47-33E2-4079-9E40-10FA2E2A42B8}"/>
              </a:ext>
            </a:extLst>
          </p:cNvPr>
          <p:cNvSpPr/>
          <p:nvPr/>
        </p:nvSpPr>
        <p:spPr>
          <a:xfrm>
            <a:off x="11099801" y="2438752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AAAE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5954F26-8075-48B5-96A2-378F5D8DB54D}"/>
              </a:ext>
            </a:extLst>
          </p:cNvPr>
          <p:cNvSpPr/>
          <p:nvPr/>
        </p:nvSpPr>
        <p:spPr>
          <a:xfrm>
            <a:off x="11099801" y="2813414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AAAF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B9B573F-88A7-4637-A084-313C70456B5B}"/>
              </a:ext>
            </a:extLst>
          </p:cNvPr>
          <p:cNvSpPr/>
          <p:nvPr/>
        </p:nvSpPr>
        <p:spPr>
          <a:xfrm>
            <a:off x="11099801" y="3163955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AAAG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F5398A5-BB90-4CEC-9B66-C03D96C4E0D9}"/>
              </a:ext>
            </a:extLst>
          </p:cNvPr>
          <p:cNvSpPr/>
          <p:nvPr/>
        </p:nvSpPr>
        <p:spPr>
          <a:xfrm>
            <a:off x="11099801" y="3545728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AABA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94548D1-654D-464F-A380-DACDAD92994B}"/>
              </a:ext>
            </a:extLst>
          </p:cNvPr>
          <p:cNvSpPr/>
          <p:nvPr/>
        </p:nvSpPr>
        <p:spPr>
          <a:xfrm>
            <a:off x="11099801" y="3939595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AABB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0908AB5-EE6C-4A58-95C6-50B1C4D337C4}"/>
              </a:ext>
            </a:extLst>
          </p:cNvPr>
          <p:cNvSpPr/>
          <p:nvPr/>
        </p:nvSpPr>
        <p:spPr>
          <a:xfrm>
            <a:off x="11099801" y="4304823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AABC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D1F3788-6DF7-4849-AD91-89BA15D35308}"/>
              </a:ext>
            </a:extLst>
          </p:cNvPr>
          <p:cNvSpPr/>
          <p:nvPr/>
        </p:nvSpPr>
        <p:spPr>
          <a:xfrm>
            <a:off x="11099801" y="4680945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AABD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33AD3C9-0DA0-4C58-A21D-1029C362A6DA}"/>
              </a:ext>
            </a:extLst>
          </p:cNvPr>
          <p:cNvSpPr/>
          <p:nvPr/>
        </p:nvSpPr>
        <p:spPr>
          <a:xfrm>
            <a:off x="11099801" y="5069674"/>
            <a:ext cx="561634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</a:rPr>
              <a:t>AABE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30034C-B5BB-419C-87C6-8A7ECE28F433}"/>
              </a:ext>
            </a:extLst>
          </p:cNvPr>
          <p:cNvSpPr/>
          <p:nvPr/>
        </p:nvSpPr>
        <p:spPr>
          <a:xfrm>
            <a:off x="767369" y="1284583"/>
            <a:ext cx="2340000" cy="34637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대분류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1E77C0F-FCAA-490A-8486-6ADD7FF4D97E}"/>
              </a:ext>
            </a:extLst>
          </p:cNvPr>
          <p:cNvSpPr/>
          <p:nvPr/>
        </p:nvSpPr>
        <p:spPr>
          <a:xfrm>
            <a:off x="3554475" y="468767"/>
            <a:ext cx="2301996" cy="34637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중분류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4730F7C-0BA3-465A-A290-A53CEE6CB0A9}"/>
              </a:ext>
            </a:extLst>
          </p:cNvPr>
          <p:cNvSpPr/>
          <p:nvPr/>
        </p:nvSpPr>
        <p:spPr>
          <a:xfrm>
            <a:off x="6335531" y="468767"/>
            <a:ext cx="2314694" cy="34637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소분류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0530836-C526-4220-B9C1-5FD9F557A2FC}"/>
              </a:ext>
            </a:extLst>
          </p:cNvPr>
          <p:cNvSpPr/>
          <p:nvPr/>
        </p:nvSpPr>
        <p:spPr>
          <a:xfrm>
            <a:off x="9342475" y="468767"/>
            <a:ext cx="2340000" cy="34637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소소분류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06585DD8-1736-4385-BF84-F01B7528186E}"/>
              </a:ext>
            </a:extLst>
          </p:cNvPr>
          <p:cNvCxnSpPr>
            <a:cxnSpLocks/>
            <a:stCxn id="48" idx="1"/>
            <a:endCxn id="36" idx="3"/>
          </p:cNvCxnSpPr>
          <p:nvPr/>
        </p:nvCxnSpPr>
        <p:spPr>
          <a:xfrm flipH="1">
            <a:off x="5881775" y="3191269"/>
            <a:ext cx="4284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텍스트 개체 틀 4">
            <a:extLst>
              <a:ext uri="{FF2B5EF4-FFF2-40B4-BE49-F238E27FC236}">
                <a16:creationId xmlns:a16="http://schemas.microsoft.com/office/drawing/2014/main" id="{4E16FD00-DA09-4868-97B1-6FC82F84D393}"/>
              </a:ext>
            </a:extLst>
          </p:cNvPr>
          <p:cNvSpPr txBox="1">
            <a:spLocks/>
          </p:cNvSpPr>
          <p:nvPr/>
        </p:nvSpPr>
        <p:spPr>
          <a:xfrm>
            <a:off x="6315950" y="5751317"/>
            <a:ext cx="5483225" cy="555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TECH TREE</a:t>
            </a:r>
            <a:endParaRPr lang="ko-KR" altLang="en-US" dirty="0"/>
          </a:p>
        </p:txBody>
      </p:sp>
      <p:sp>
        <p:nvSpPr>
          <p:cNvPr id="92" name="슬라이드 번호 개체 틀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877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FD7057-15D3-435D-9102-05B4D844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특허검색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F23241-3961-44B5-BD00-F26650D3B6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5950" y="395219"/>
            <a:ext cx="5483225" cy="555571"/>
          </a:xfrm>
        </p:spPr>
        <p:txBody>
          <a:bodyPr/>
          <a:lstStyle/>
          <a:p>
            <a:r>
              <a:rPr lang="en-US" altLang="ko-KR" dirty="0"/>
              <a:t>TECH TREE</a:t>
            </a:r>
            <a:r>
              <a:rPr lang="ko-KR" altLang="en-US" dirty="0"/>
              <a:t> 세부 설명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79FB1E9-9A16-4D8D-BD80-AF9BD6658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439057"/>
              </p:ext>
            </p:extLst>
          </p:nvPr>
        </p:nvGraphicFramePr>
        <p:xfrm>
          <a:off x="992459" y="1602261"/>
          <a:ext cx="10197561" cy="450552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73809">
                  <a:extLst>
                    <a:ext uri="{9D8B030D-6E8A-4147-A177-3AD203B41FA5}">
                      <a16:colId xmlns:a16="http://schemas.microsoft.com/office/drawing/2014/main" val="1402444373"/>
                    </a:ext>
                  </a:extLst>
                </a:gridCol>
                <a:gridCol w="1473809">
                  <a:extLst>
                    <a:ext uri="{9D8B030D-6E8A-4147-A177-3AD203B41FA5}">
                      <a16:colId xmlns:a16="http://schemas.microsoft.com/office/drawing/2014/main" val="3633861836"/>
                    </a:ext>
                  </a:extLst>
                </a:gridCol>
                <a:gridCol w="7249943">
                  <a:extLst>
                    <a:ext uri="{9D8B030D-6E8A-4147-A177-3AD203B41FA5}">
                      <a16:colId xmlns:a16="http://schemas.microsoft.com/office/drawing/2014/main" val="204212928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effectLst/>
                        </a:rPr>
                        <a:t>대분류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44274" marR="44274" marT="44274" marB="4427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>
                          <a:effectLst/>
                        </a:rPr>
                        <a:t>중분류</a:t>
                      </a:r>
                      <a:endParaRPr lang="ko-KR" altLang="en-US" sz="2800">
                        <a:effectLst/>
                      </a:endParaRPr>
                    </a:p>
                  </a:txBody>
                  <a:tcPr marL="44274" marR="44274" marT="44274" marB="4427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effectLst/>
                        </a:rPr>
                        <a:t> 소분류 설명</a:t>
                      </a:r>
                      <a:endParaRPr lang="ko-KR" altLang="en-US" sz="2800" dirty="0">
                        <a:effectLst/>
                      </a:endParaRPr>
                    </a:p>
                  </a:txBody>
                  <a:tcPr marL="44274" marR="44274" marT="44274" marB="44274" anchor="ctr"/>
                </a:tc>
                <a:extLst>
                  <a:ext uri="{0D108BD9-81ED-4DB2-BD59-A6C34878D82A}">
                    <a16:rowId xmlns:a16="http://schemas.microsoft.com/office/drawing/2014/main" val="2530613453"/>
                  </a:ext>
                </a:extLst>
              </a:tr>
              <a:tr h="987491"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err="1">
                          <a:effectLst/>
                        </a:rPr>
                        <a:t>mmWave</a:t>
                      </a:r>
                      <a:endParaRPr lang="ko-KR" altLang="en-US" sz="2400" b="1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</a:rPr>
                        <a:t>배열안테나</a:t>
                      </a:r>
                      <a:endParaRPr lang="ko-KR" altLang="en-US" sz="2400" b="1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</a:rPr>
                        <a:t>구조</a:t>
                      </a:r>
                      <a:r>
                        <a:rPr lang="ko-KR" altLang="en-US" sz="2400" b="1" dirty="0">
                          <a:effectLst/>
                        </a:rPr>
                        <a:t/>
                      </a:r>
                      <a:br>
                        <a:rPr lang="ko-KR" altLang="en-US" sz="2400" b="1" dirty="0">
                          <a:effectLst/>
                        </a:rPr>
                      </a:br>
                      <a:r>
                        <a:rPr lang="en-US" altLang="ko-KR" sz="1200" b="1" dirty="0">
                          <a:effectLst/>
                        </a:rPr>
                        <a:t>(A)</a:t>
                      </a:r>
                      <a:endParaRPr lang="ko-KR" altLang="en-US" sz="2400" b="1" dirty="0">
                        <a:effectLst/>
                      </a:endParaRPr>
                    </a:p>
                  </a:txBody>
                  <a:tcPr marL="44274" marR="44274" marT="44274" marB="4427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</a:rPr>
                        <a:t>안테나 구성</a:t>
                      </a:r>
                      <a:endParaRPr lang="ko-KR" altLang="en-US" sz="2400" b="1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effectLst/>
                        </a:rPr>
                        <a:t>(</a:t>
                      </a:r>
                      <a:r>
                        <a:rPr lang="en-US" sz="1200" b="1" dirty="0">
                          <a:effectLst/>
                        </a:rPr>
                        <a:t>AA)</a:t>
                      </a:r>
                      <a:endParaRPr lang="en-US" sz="2400" b="1" dirty="0">
                        <a:effectLst/>
                      </a:endParaRPr>
                    </a:p>
                  </a:txBody>
                  <a:tcPr marL="44274" marR="44274" marT="44274" marB="44274" anchor="ctr"/>
                </a:tc>
                <a:tc>
                  <a:txBody>
                    <a:bodyPr/>
                    <a:lstStyle/>
                    <a:p>
                      <a:pPr marL="63500" indent="-6350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개별 요소 </a:t>
                      </a:r>
                      <a:r>
                        <a:rPr lang="en-US" altLang="ko-KR" sz="1200" dirty="0">
                          <a:effectLst/>
                        </a:rPr>
                        <a:t>: </a:t>
                      </a:r>
                      <a:r>
                        <a:rPr lang="ko-KR" altLang="en-US" sz="1200" dirty="0">
                          <a:effectLst/>
                        </a:rPr>
                        <a:t>구성하는 안테나 개별 요소와 관련된 특허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집합을 이루는 요소 각각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  <a:endParaRPr lang="ko-KR" altLang="en-US" sz="24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조합 </a:t>
                      </a:r>
                      <a:r>
                        <a:rPr lang="en-US" altLang="ko-KR" sz="1200" dirty="0">
                          <a:effectLst/>
                        </a:rPr>
                        <a:t>: </a:t>
                      </a:r>
                      <a:r>
                        <a:rPr lang="ko-KR" altLang="en-US" sz="1200" dirty="0">
                          <a:effectLst/>
                        </a:rPr>
                        <a:t>구성하는 안테나의 조합되는 형태와 관련된 특허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여러 안테나의 집합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44274" marR="44274" marT="44274" marB="44274" anchor="ctr"/>
                </a:tc>
                <a:extLst>
                  <a:ext uri="{0D108BD9-81ED-4DB2-BD59-A6C34878D82A}">
                    <a16:rowId xmlns:a16="http://schemas.microsoft.com/office/drawing/2014/main" val="2463797706"/>
                  </a:ext>
                </a:extLst>
              </a:tr>
              <a:tr h="1584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</a:rPr>
                        <a:t>안테나 기능</a:t>
                      </a:r>
                      <a:r>
                        <a:rPr lang="ko-KR" altLang="en-US" sz="2400" b="1" dirty="0">
                          <a:effectLst/>
                        </a:rPr>
                        <a:t/>
                      </a:r>
                      <a:br>
                        <a:rPr lang="ko-KR" altLang="en-US" sz="2400" b="1" dirty="0">
                          <a:effectLst/>
                        </a:rPr>
                      </a:br>
                      <a:r>
                        <a:rPr lang="en-US" altLang="ko-KR" sz="1200" b="1" dirty="0">
                          <a:effectLst/>
                        </a:rPr>
                        <a:t>(</a:t>
                      </a:r>
                      <a:r>
                        <a:rPr lang="en-US" sz="1200" b="1" dirty="0">
                          <a:effectLst/>
                        </a:rPr>
                        <a:t>AB)</a:t>
                      </a:r>
                      <a:endParaRPr lang="en-US" sz="2400" b="1" dirty="0">
                        <a:effectLst/>
                      </a:endParaRPr>
                    </a:p>
                  </a:txBody>
                  <a:tcPr marL="44274" marR="44274" marT="44274" marB="44274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다중대역 기술 </a:t>
                      </a:r>
                      <a:r>
                        <a:rPr lang="en-US" altLang="ko-KR" sz="1200">
                          <a:effectLst/>
                        </a:rPr>
                        <a:t>: </a:t>
                      </a:r>
                      <a:r>
                        <a:rPr lang="ko-KR" altLang="en-US" sz="1200">
                          <a:effectLst/>
                        </a:rPr>
                        <a:t>다중대역 기능을 향상시키기 위한 안테나 구조와 관련된 특허</a:t>
                      </a:r>
                      <a:endParaRPr lang="ko-KR" altLang="en-US" sz="240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광대역화 기술 </a:t>
                      </a:r>
                      <a:r>
                        <a:rPr lang="en-US" altLang="ko-KR" sz="1200">
                          <a:effectLst/>
                        </a:rPr>
                        <a:t>: </a:t>
                      </a:r>
                      <a:r>
                        <a:rPr lang="ko-KR" altLang="en-US" sz="1200">
                          <a:effectLst/>
                        </a:rPr>
                        <a:t>광대역화 기능을 향상시키기 위한 안테나 구조와 관련된 특허</a:t>
                      </a:r>
                      <a:endParaRPr lang="ko-KR" altLang="en-US" sz="240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고이득 기술 </a:t>
                      </a:r>
                      <a:r>
                        <a:rPr lang="en-US" altLang="ko-KR" sz="1200">
                          <a:effectLst/>
                        </a:rPr>
                        <a:t>: </a:t>
                      </a:r>
                      <a:r>
                        <a:rPr lang="ko-KR" altLang="en-US" sz="1200">
                          <a:effectLst/>
                        </a:rPr>
                        <a:t>고이득 기능을 향상시키기 위한 안테나 구조와 관련된 특허</a:t>
                      </a:r>
                      <a:endParaRPr lang="ko-KR" altLang="en-US" sz="240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소형화 기술 </a:t>
                      </a:r>
                      <a:r>
                        <a:rPr lang="en-US" altLang="ko-KR" sz="1200">
                          <a:effectLst/>
                        </a:rPr>
                        <a:t>: </a:t>
                      </a:r>
                      <a:r>
                        <a:rPr lang="ko-KR" altLang="en-US" sz="1200">
                          <a:effectLst/>
                        </a:rPr>
                        <a:t>소형화 기능을 향상시키기 위한 안테나 구조와 관련된 특허</a:t>
                      </a:r>
                      <a:endParaRPr lang="ko-KR" altLang="en-US" sz="240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광각 기술 </a:t>
                      </a:r>
                      <a:r>
                        <a:rPr lang="en-US" altLang="ko-KR" sz="1200">
                          <a:effectLst/>
                        </a:rPr>
                        <a:t>; </a:t>
                      </a:r>
                      <a:r>
                        <a:rPr lang="ko-KR" altLang="en-US" sz="1200">
                          <a:effectLst/>
                        </a:rPr>
                        <a:t>광각 기능을 향상시키기 위한 안테나 구조와 관련된 특허</a:t>
                      </a:r>
                      <a:endParaRPr lang="ko-KR" altLang="en-US" sz="2400">
                        <a:effectLst/>
                      </a:endParaRPr>
                    </a:p>
                  </a:txBody>
                  <a:tcPr marL="44274" marR="44274" marT="44274" marB="44274" anchor="ctr"/>
                </a:tc>
                <a:extLst>
                  <a:ext uri="{0D108BD9-81ED-4DB2-BD59-A6C34878D82A}">
                    <a16:rowId xmlns:a16="http://schemas.microsoft.com/office/drawing/2014/main" val="3887461304"/>
                  </a:ext>
                </a:extLst>
              </a:tr>
              <a:tr h="128584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>
                          <a:effectLst/>
                        </a:rPr>
                        <a:t>mmWave</a:t>
                      </a:r>
                      <a:endParaRPr lang="ko-KR" altLang="en-US" sz="2400" b="1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effectLst/>
                        </a:rPr>
                        <a:t>배열안테나</a:t>
                      </a:r>
                      <a:endParaRPr lang="ko-KR" altLang="en-US" sz="2400" b="1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>
                          <a:effectLst/>
                        </a:rPr>
                        <a:t>재료</a:t>
                      </a:r>
                      <a:r>
                        <a:rPr lang="en-US" altLang="ko-KR" sz="1200" b="1">
                          <a:effectLst/>
                        </a:rPr>
                        <a:t>(</a:t>
                      </a:r>
                      <a:r>
                        <a:rPr lang="ko-KR" altLang="en-US" sz="1200" b="1">
                          <a:effectLst/>
                        </a:rPr>
                        <a:t>공정</a:t>
                      </a:r>
                      <a:r>
                        <a:rPr lang="en-US" altLang="ko-KR" sz="1200" b="1">
                          <a:effectLst/>
                        </a:rPr>
                        <a:t>)</a:t>
                      </a:r>
                      <a:r>
                        <a:rPr lang="ko-KR" altLang="en-US" sz="2400" b="1">
                          <a:effectLst/>
                        </a:rPr>
                        <a:t/>
                      </a:r>
                      <a:br>
                        <a:rPr lang="ko-KR" altLang="en-US" sz="2400" b="1">
                          <a:effectLst/>
                        </a:rPr>
                      </a:br>
                      <a:r>
                        <a:rPr lang="en-US" altLang="ko-KR" sz="1200" b="1">
                          <a:effectLst/>
                        </a:rPr>
                        <a:t>(B)</a:t>
                      </a:r>
                      <a:endParaRPr lang="ko-KR" altLang="en-US" sz="2400" b="1">
                        <a:effectLst/>
                      </a:endParaRPr>
                    </a:p>
                  </a:txBody>
                  <a:tcPr marL="44274" marR="44274" marT="44274" marB="4427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</a:rPr>
                        <a:t>안테나 기판</a:t>
                      </a:r>
                      <a:r>
                        <a:rPr lang="ko-KR" altLang="en-US" sz="2400" b="1" dirty="0">
                          <a:effectLst/>
                        </a:rPr>
                        <a:t/>
                      </a:r>
                      <a:br>
                        <a:rPr lang="ko-KR" altLang="en-US" sz="2400" b="1" dirty="0">
                          <a:effectLst/>
                        </a:rPr>
                      </a:br>
                      <a:r>
                        <a:rPr lang="en-US" altLang="ko-KR" sz="1200" b="1" dirty="0">
                          <a:effectLst/>
                        </a:rPr>
                        <a:t>(</a:t>
                      </a:r>
                      <a:r>
                        <a:rPr lang="en-US" sz="1200" b="1" dirty="0">
                          <a:effectLst/>
                        </a:rPr>
                        <a:t>BA)</a:t>
                      </a:r>
                      <a:endParaRPr lang="en-US" sz="2400" b="1" dirty="0">
                        <a:effectLst/>
                      </a:endParaRPr>
                    </a:p>
                  </a:txBody>
                  <a:tcPr marL="44274" marR="44274" marT="44274" marB="44274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PCB : PCB(</a:t>
                      </a:r>
                      <a:r>
                        <a:rPr lang="ko-KR" altLang="en-US" sz="1200" dirty="0">
                          <a:effectLst/>
                        </a:rPr>
                        <a:t>인쇄 배선 회로 기판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기판 안테나와 관련된 특허</a:t>
                      </a:r>
                      <a:endParaRPr lang="ko-KR" altLang="en-US" sz="24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LTCC : LTCC(</a:t>
                      </a:r>
                      <a:r>
                        <a:rPr lang="ko-KR" altLang="en-US" sz="1200" dirty="0">
                          <a:effectLst/>
                        </a:rPr>
                        <a:t>세라믹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기판 안테나와 관련된 특허</a:t>
                      </a:r>
                      <a:endParaRPr lang="ko-KR" altLang="en-US" sz="24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 err="1">
                          <a:effectLst/>
                        </a:rPr>
                        <a:t>저손실</a:t>
                      </a:r>
                      <a:r>
                        <a:rPr lang="ko-KR" altLang="en-US" sz="1200" dirty="0">
                          <a:effectLst/>
                        </a:rPr>
                        <a:t> 기판 </a:t>
                      </a:r>
                      <a:r>
                        <a:rPr lang="en-US" altLang="ko-KR" sz="1200" dirty="0">
                          <a:effectLst/>
                        </a:rPr>
                        <a:t>: </a:t>
                      </a:r>
                      <a:r>
                        <a:rPr lang="ko-KR" altLang="en-US" sz="1200" dirty="0" err="1">
                          <a:effectLst/>
                        </a:rPr>
                        <a:t>저손실</a:t>
                      </a:r>
                      <a:r>
                        <a:rPr lang="ko-KR" altLang="en-US" sz="1200" dirty="0">
                          <a:effectLst/>
                        </a:rPr>
                        <a:t> 기능을 향상시키는 기판 안테나와 관련된 특허</a:t>
                      </a:r>
                      <a:endParaRPr lang="ko-KR" altLang="en-US" sz="24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기타 기판 </a:t>
                      </a:r>
                      <a:r>
                        <a:rPr lang="en-US" altLang="ko-KR" sz="1200" dirty="0">
                          <a:effectLst/>
                        </a:rPr>
                        <a:t>: </a:t>
                      </a:r>
                      <a:r>
                        <a:rPr lang="ko-KR" altLang="en-US" sz="1200" dirty="0">
                          <a:effectLst/>
                        </a:rPr>
                        <a:t>위 </a:t>
                      </a:r>
                      <a:r>
                        <a:rPr lang="en-US" altLang="ko-KR" sz="1200" dirty="0">
                          <a:effectLst/>
                        </a:rPr>
                        <a:t>3</a:t>
                      </a:r>
                      <a:r>
                        <a:rPr lang="ko-KR" altLang="en-US" sz="1200" dirty="0">
                          <a:effectLst/>
                        </a:rPr>
                        <a:t>가지 경우를 제외한 기판 안테나와 관련된 특허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44274" marR="44274" marT="44274" marB="44274" anchor="ctr"/>
                </a:tc>
                <a:extLst>
                  <a:ext uri="{0D108BD9-81ED-4DB2-BD59-A6C34878D82A}">
                    <a16:rowId xmlns:a16="http://schemas.microsoft.com/office/drawing/2014/main" val="3212892503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833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FD7057-15D3-435D-9102-05B4D844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특허검색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61B4C-1FF0-40C9-A492-FEB576D8F4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TECH TREE </a:t>
            </a:r>
            <a:r>
              <a:rPr lang="ko-KR" altLang="en-US" dirty="0"/>
              <a:t>키워드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6F7327-09FB-41ED-A0DB-4F47C84FF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636062"/>
              </p:ext>
            </p:extLst>
          </p:nvPr>
        </p:nvGraphicFramePr>
        <p:xfrm>
          <a:off x="1062464" y="1373052"/>
          <a:ext cx="10067073" cy="50342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455582">
                  <a:extLst>
                    <a:ext uri="{9D8B030D-6E8A-4147-A177-3AD203B41FA5}">
                      <a16:colId xmlns:a16="http://schemas.microsoft.com/office/drawing/2014/main" val="3483531166"/>
                    </a:ext>
                  </a:extLst>
                </a:gridCol>
                <a:gridCol w="1455582">
                  <a:extLst>
                    <a:ext uri="{9D8B030D-6E8A-4147-A177-3AD203B41FA5}">
                      <a16:colId xmlns:a16="http://schemas.microsoft.com/office/drawing/2014/main" val="1041668460"/>
                    </a:ext>
                  </a:extLst>
                </a:gridCol>
                <a:gridCol w="7155909">
                  <a:extLst>
                    <a:ext uri="{9D8B030D-6E8A-4147-A177-3AD203B41FA5}">
                      <a16:colId xmlns:a16="http://schemas.microsoft.com/office/drawing/2014/main" val="294721508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TECH TREE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대분류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핵심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/>
                        <a:t>미리미터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웨이브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대역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안테나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939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확장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dirty="0"/>
                        <a:t>mm*, </a:t>
                      </a:r>
                      <a:r>
                        <a:rPr lang="ko-KR" altLang="en-US" sz="1100" dirty="0"/>
                        <a:t>밀리미터*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미리미터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millimeter*, </a:t>
                      </a:r>
                      <a:r>
                        <a:rPr lang="en-US" altLang="ko-KR" sz="1100" dirty="0" err="1"/>
                        <a:t>millimetre</a:t>
                      </a:r>
                      <a:r>
                        <a:rPr lang="en-US" altLang="ko-KR" sz="1100" dirty="0"/>
                        <a:t>*, </a:t>
                      </a:r>
                      <a:r>
                        <a:rPr lang="ko-KR" altLang="en-US" sz="1100" dirty="0" err="1"/>
                        <a:t>초고주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극초단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파*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웨이브*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밴드*</a:t>
                      </a:r>
                      <a:r>
                        <a:rPr lang="en-US" altLang="ko-KR" sz="1100" dirty="0"/>
                        <a:t>, band*, </a:t>
                      </a:r>
                      <a:r>
                        <a:rPr lang="ko-KR" altLang="en-US" sz="1100" dirty="0"/>
                        <a:t>파동*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왜이브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외이브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wav*, spectrum*, </a:t>
                      </a:r>
                      <a:r>
                        <a:rPr lang="ko-KR" altLang="en-US" sz="1100" dirty="0"/>
                        <a:t>스펙트럼*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스펙트랄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스펙트럴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스팩트럼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스팩트랄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스팩트럴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spectum</a:t>
                      </a:r>
                      <a:r>
                        <a:rPr lang="en-US" altLang="ko-KR" sz="1100" dirty="0"/>
                        <a:t>*, spectral*, </a:t>
                      </a:r>
                      <a:r>
                        <a:rPr lang="en-US" altLang="ko-KR" sz="1100" dirty="0" err="1"/>
                        <a:t>Xband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KUband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Kband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KAband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Qband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Uband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Vband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Eband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Wband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Fband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Dband</a:t>
                      </a:r>
                      <a:r>
                        <a:rPr lang="en-US" altLang="ko-KR" sz="1100" dirty="0"/>
                        <a:t>*, extremely high frequency, tremendous high frequency, super high frequency, EHF*, SHF*, THF*, GHz*, </a:t>
                      </a:r>
                      <a:r>
                        <a:rPr lang="ko-KR" altLang="en-US" sz="1100" dirty="0" err="1"/>
                        <a:t>안테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안태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인태*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인테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아테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아태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ante*, </a:t>
                      </a:r>
                      <a:r>
                        <a:rPr lang="en-US" altLang="ko-KR" sz="1100" dirty="0" err="1"/>
                        <a:t>annte</a:t>
                      </a:r>
                      <a:r>
                        <a:rPr lang="en-US" altLang="ko-KR" sz="1100" dirty="0"/>
                        <a:t>*, </a:t>
                      </a:r>
                      <a:r>
                        <a:rPr lang="en-US" altLang="ko-KR" sz="1100" dirty="0" err="1"/>
                        <a:t>antte</a:t>
                      </a:r>
                      <a:r>
                        <a:rPr lang="en-US" altLang="ko-KR" sz="1100" dirty="0"/>
                        <a:t>*, </a:t>
                      </a:r>
                      <a:r>
                        <a:rPr lang="ko-KR" altLang="en-US" sz="1100" dirty="0"/>
                        <a:t>공중선*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도파관*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intena</a:t>
                      </a:r>
                      <a:r>
                        <a:rPr lang="en-US" altLang="ko-KR" sz="1100" dirty="0"/>
                        <a:t>*, </a:t>
                      </a:r>
                      <a:r>
                        <a:rPr lang="ko-KR" altLang="en-US" sz="1100" dirty="0"/>
                        <a:t>와이어리스*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와이어레스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wireless*, rf*, </a:t>
                      </a:r>
                      <a:r>
                        <a:rPr lang="ko-KR" altLang="en-US" sz="1100" dirty="0" err="1"/>
                        <a:t>알에프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알애프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얼에프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얼애프</a:t>
                      </a:r>
                      <a:r>
                        <a:rPr lang="ko-KR" altLang="en-US" sz="1100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94183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TECH TREE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중분류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AA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핵심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/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847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확장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dirty="0"/>
                        <a:t>element*, </a:t>
                      </a:r>
                      <a:r>
                        <a:rPr lang="en-US" altLang="ko-KR" sz="1100" dirty="0" err="1"/>
                        <a:t>elemet</a:t>
                      </a:r>
                      <a:r>
                        <a:rPr lang="en-US" altLang="ko-KR" sz="1100" dirty="0"/>
                        <a:t>*, </a:t>
                      </a:r>
                      <a:r>
                        <a:rPr lang="ko-KR" altLang="en-US" sz="1100" dirty="0" err="1"/>
                        <a:t>앨리먼트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엘레먼트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엘리멘트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구성요소*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소자*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엘리먼트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엘러먼트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에리멘트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에레멘트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에리먼트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앨리멘트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부품*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요소*</a:t>
                      </a:r>
                      <a:r>
                        <a:rPr lang="en-US" altLang="ko-KR" sz="1100" dirty="0"/>
                        <a:t>,  </a:t>
                      </a:r>
                      <a:r>
                        <a:rPr lang="ko-KR" altLang="en-US" sz="1100" dirty="0"/>
                        <a:t>구성*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컴포우넌트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구성품*</a:t>
                      </a:r>
                      <a:r>
                        <a:rPr lang="en-US" altLang="ko-KR" sz="1100" dirty="0"/>
                        <a:t>, microstrip*, </a:t>
                      </a:r>
                      <a:r>
                        <a:rPr lang="ko-KR" altLang="en-US" sz="1100" dirty="0" err="1"/>
                        <a:t>마이크로스크립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마이크로스트리프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마이크로전송로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steelsheet</a:t>
                      </a:r>
                      <a:r>
                        <a:rPr lang="en-US" altLang="ko-KR" sz="1100" dirty="0"/>
                        <a:t>*, steel-sheet*, array*, arrange*, </a:t>
                      </a:r>
                      <a:r>
                        <a:rPr lang="ko-KR" altLang="en-US" sz="1100" dirty="0"/>
                        <a:t>배열*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어레이*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나열*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집합*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869391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TECH TREE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중분류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AB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핵심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/>
                        <a:t>기능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1265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확장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dirty="0"/>
                        <a:t>multi band*, </a:t>
                      </a:r>
                      <a:r>
                        <a:rPr lang="en-US" altLang="ko-KR" sz="1100" dirty="0" err="1"/>
                        <a:t>multy</a:t>
                      </a:r>
                      <a:r>
                        <a:rPr lang="en-US" altLang="ko-KR" sz="1100" dirty="0"/>
                        <a:t> band*, multi zone*, </a:t>
                      </a:r>
                      <a:r>
                        <a:rPr lang="en-US" altLang="ko-KR" sz="1100" dirty="0" err="1"/>
                        <a:t>multy</a:t>
                      </a:r>
                      <a:r>
                        <a:rPr lang="en-US" altLang="ko-KR" sz="1100" dirty="0"/>
                        <a:t> zone*, wide broad*, wide band*, wide zone*, </a:t>
                      </a:r>
                      <a:r>
                        <a:rPr lang="ko-KR" altLang="en-US" sz="1100" dirty="0"/>
                        <a:t>다중대역*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다중밴드*</a:t>
                      </a:r>
                      <a:r>
                        <a:rPr lang="en-US" altLang="ko-KR" sz="1100" dirty="0"/>
                        <a:t>,  </a:t>
                      </a:r>
                      <a:r>
                        <a:rPr lang="ko-KR" altLang="en-US" sz="1100" dirty="0"/>
                        <a:t>복수대역*</a:t>
                      </a:r>
                      <a:r>
                        <a:rPr lang="en-US" altLang="ko-KR" sz="1100" dirty="0"/>
                        <a:t>,  </a:t>
                      </a:r>
                      <a:r>
                        <a:rPr lang="ko-KR" altLang="en-US" sz="1100" dirty="0"/>
                        <a:t>복수밴드*</a:t>
                      </a:r>
                      <a:r>
                        <a:rPr lang="en-US" altLang="ko-KR" sz="1100" dirty="0"/>
                        <a:t>, </a:t>
                      </a:r>
                      <a:r>
                        <a:rPr lang="ko-KR" altLang="en-US" sz="1100" dirty="0"/>
                        <a:t>다수대역*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다수밴드*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다량대역*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다량밴드*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적층대역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적층밴드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멀티대역*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멀티밴드*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광대역*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광밴드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초광대역*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초광밴드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high gain, high efficiency, </a:t>
                      </a:r>
                      <a:r>
                        <a:rPr lang="ko-KR" altLang="en-US" sz="1100" dirty="0" err="1"/>
                        <a:t>고이득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altLang="ko-KR" sz="1100" dirty="0" err="1"/>
                        <a:t>downsiz</a:t>
                      </a:r>
                      <a:r>
                        <a:rPr lang="en-US" altLang="ko-KR" sz="1100" dirty="0"/>
                        <a:t>*, compact*, small*, mini*, little*, tiny*, compact*, small*, </a:t>
                      </a:r>
                      <a:r>
                        <a:rPr lang="ko-KR" altLang="en-US" sz="1100" dirty="0"/>
                        <a:t>축소*</a:t>
                      </a:r>
                      <a:r>
                        <a:rPr lang="en-US" altLang="ko-KR" sz="1100" dirty="0"/>
                        <a:t>, mini*, </a:t>
                      </a:r>
                      <a:r>
                        <a:rPr lang="ko-KR" altLang="en-US" sz="1100" dirty="0"/>
                        <a:t>미니*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스몰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소형*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조그만*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작은*</a:t>
                      </a:r>
                      <a:r>
                        <a:rPr lang="en-US" altLang="ko-KR" sz="1100" dirty="0"/>
                        <a:t>, wide  beam scanning, </a:t>
                      </a:r>
                      <a:r>
                        <a:rPr lang="ko-KR" altLang="en-US" sz="1100" dirty="0"/>
                        <a:t>무지향성*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27208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TECH TREE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중분류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BA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핵심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/>
                        <a:t>기판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267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확장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100" dirty="0"/>
                        <a:t>Substrate*, material*, PCB*, printed-circuit-board*, </a:t>
                      </a:r>
                      <a:r>
                        <a:rPr lang="en-US" altLang="ko-KR" sz="1100" dirty="0" err="1"/>
                        <a:t>circuitboard</a:t>
                      </a:r>
                      <a:r>
                        <a:rPr lang="en-US" altLang="ko-KR" sz="1100" dirty="0"/>
                        <a:t>*, ceramic-</a:t>
                      </a:r>
                      <a:r>
                        <a:rPr lang="en-US" altLang="ko-KR" sz="1100" dirty="0" err="1"/>
                        <a:t>substrat</a:t>
                      </a:r>
                      <a:r>
                        <a:rPr lang="en-US" altLang="ko-KR" sz="1100" dirty="0"/>
                        <a:t>*, </a:t>
                      </a:r>
                      <a:r>
                        <a:rPr lang="ko-KR" altLang="en-US" sz="1100" dirty="0"/>
                        <a:t>재료*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부품*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기판*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피씨비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피시비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회로*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기판*</a:t>
                      </a:r>
                      <a:r>
                        <a:rPr lang="en-US" altLang="ko-KR" sz="1100" dirty="0"/>
                        <a:t>, LTCC*, ceramic*, ceramics*, Low Temperature*, Co-fired*, Ceramic*, antenna*, Low Loss*, roughness*, grind*, polish*, polishing*, polarization*, polarizer*, </a:t>
                      </a:r>
                      <a:r>
                        <a:rPr lang="ko-KR" altLang="en-US" sz="1100" dirty="0"/>
                        <a:t>세라믹*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세라믹스*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쎄라믹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세러믹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새라믹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시라믹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쎄라미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세라미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세라미크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쎄러믹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써래믹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셀라믹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쌔러믹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새러믹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저손실</a:t>
                      </a:r>
                      <a:r>
                        <a:rPr lang="ko-KR" altLang="en-US" sz="1100" dirty="0"/>
                        <a:t>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거칠기*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조도*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연마*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편파*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203573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F2BE3B2-5B84-4758-93F7-AA165BFE21F8}"/>
              </a:ext>
            </a:extLst>
          </p:cNvPr>
          <p:cNvSpPr/>
          <p:nvPr/>
        </p:nvSpPr>
        <p:spPr>
          <a:xfrm>
            <a:off x="3225180" y="238107"/>
            <a:ext cx="6255835" cy="869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n-ea"/>
              </a:rPr>
              <a:t>검색 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DB : WIPSON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2"/>
                </a:solidFill>
                <a:latin typeface="+mn-ea"/>
              </a:rPr>
              <a:t>검색국가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chemeClr val="tx2"/>
                </a:solidFill>
                <a:latin typeface="+mn-ea"/>
              </a:rPr>
              <a:t>한국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+mn-ea"/>
              </a:rPr>
              <a:t>미국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+mn-ea"/>
              </a:rPr>
              <a:t>중국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+mn-ea"/>
              </a:rPr>
              <a:t>일본</a:t>
            </a:r>
            <a:r>
              <a:rPr lang="en-US" altLang="ko-KR" b="1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+mn-ea"/>
              </a:rPr>
              <a:t>유럽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908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B48940-C1B5-4B11-A20A-8E3A4AC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특허검색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C4829-E6C2-4F3C-9318-AC9B43557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최종 특허 </a:t>
            </a:r>
            <a:r>
              <a:rPr lang="ko-KR" altLang="en-US" dirty="0" err="1"/>
              <a:t>검색식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64A5E-A27D-42C0-8BB6-1B6210713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6066" r="5561" b="10265"/>
          <a:stretch/>
        </p:blipFill>
        <p:spPr>
          <a:xfrm>
            <a:off x="1014761" y="1217860"/>
            <a:ext cx="10162478" cy="524492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978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ACB0D1-AEA8-4945-8E3A-CA583602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특허검색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BB62C7-317A-4989-8008-906B3329D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특허검색 결과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92F62CD-6A37-4F6A-B074-46089E593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679270"/>
              </p:ext>
            </p:extLst>
          </p:nvPr>
        </p:nvGraphicFramePr>
        <p:xfrm>
          <a:off x="895814" y="1321149"/>
          <a:ext cx="10400372" cy="4805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53226">
                  <a:extLst>
                    <a:ext uri="{9D8B030D-6E8A-4147-A177-3AD203B41FA5}">
                      <a16:colId xmlns:a16="http://schemas.microsoft.com/office/drawing/2014/main" val="1795044840"/>
                    </a:ext>
                  </a:extLst>
                </a:gridCol>
                <a:gridCol w="1789867">
                  <a:extLst>
                    <a:ext uri="{9D8B030D-6E8A-4147-A177-3AD203B41FA5}">
                      <a16:colId xmlns:a16="http://schemas.microsoft.com/office/drawing/2014/main" val="4125220133"/>
                    </a:ext>
                  </a:extLst>
                </a:gridCol>
                <a:gridCol w="2497873">
                  <a:extLst>
                    <a:ext uri="{9D8B030D-6E8A-4147-A177-3AD203B41FA5}">
                      <a16:colId xmlns:a16="http://schemas.microsoft.com/office/drawing/2014/main" val="1029988656"/>
                    </a:ext>
                  </a:extLst>
                </a:gridCol>
                <a:gridCol w="2079703">
                  <a:extLst>
                    <a:ext uri="{9D8B030D-6E8A-4147-A177-3AD203B41FA5}">
                      <a16:colId xmlns:a16="http://schemas.microsoft.com/office/drawing/2014/main" val="826237410"/>
                    </a:ext>
                  </a:extLst>
                </a:gridCol>
                <a:gridCol w="2079703">
                  <a:extLst>
                    <a:ext uri="{9D8B030D-6E8A-4147-A177-3AD203B41FA5}">
                      <a16:colId xmlns:a16="http://schemas.microsoft.com/office/drawing/2014/main" val="415679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cap="all" spc="150" dirty="0">
                          <a:effectLst/>
                        </a:rPr>
                        <a:t>구 분 </a:t>
                      </a:r>
                      <a:endParaRPr lang="ko-KR" altLang="en-US" sz="1600" b="0" cap="all" spc="15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cap="all" spc="150" dirty="0">
                          <a:effectLst/>
                        </a:rPr>
                        <a:t>국 가</a:t>
                      </a:r>
                      <a:endParaRPr lang="ko-KR" altLang="en-US" sz="1600" b="0" cap="all" spc="15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cap="all" spc="150" dirty="0">
                          <a:effectLst/>
                        </a:rPr>
                        <a:t>분석 구간</a:t>
                      </a:r>
                      <a:endParaRPr lang="ko-KR" altLang="en-US" sz="1600" b="0" cap="all" spc="15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cap="all" spc="150" dirty="0">
                          <a:effectLst/>
                        </a:rPr>
                        <a:t>1</a:t>
                      </a:r>
                      <a:r>
                        <a:rPr lang="ko-KR" altLang="en-US" sz="1600" cap="all" spc="150" dirty="0">
                          <a:effectLst/>
                        </a:rPr>
                        <a:t>차 노이즈</a:t>
                      </a:r>
                      <a:r>
                        <a:rPr lang="en-US" altLang="ko-KR" sz="1600" cap="all" spc="150" dirty="0">
                          <a:effectLst/>
                        </a:rPr>
                        <a:t> </a:t>
                      </a:r>
                      <a:r>
                        <a:rPr lang="ko-KR" altLang="en-US" sz="1600" cap="all" spc="150" dirty="0">
                          <a:effectLst/>
                        </a:rPr>
                        <a:t>제거</a:t>
                      </a:r>
                      <a:endParaRPr lang="ko-KR" altLang="en-US" sz="1600" b="0" cap="all" spc="15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cap="all" spc="150" dirty="0" smtClean="0">
                          <a:effectLst/>
                        </a:rPr>
                        <a:t>최종모집단</a:t>
                      </a:r>
                      <a:endParaRPr lang="ko-KR" altLang="en-US" sz="1600" b="0" cap="all" spc="15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8510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 dirty="0">
                          <a:effectLst/>
                        </a:rPr>
                        <a:t>등록특허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(</a:t>
                      </a:r>
                      <a:r>
                        <a:rPr lang="ko-KR" altLang="en-US" sz="1200" cap="none" spc="0" dirty="0">
                          <a:effectLst/>
                        </a:rPr>
                        <a:t>등록일 기준</a:t>
                      </a:r>
                      <a:r>
                        <a:rPr lang="en-US" altLang="ko-KR" sz="1200" cap="none" spc="0" dirty="0">
                          <a:effectLst/>
                        </a:rPr>
                        <a:t>)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 dirty="0">
                          <a:effectLst/>
                        </a:rPr>
                        <a:t>한국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1992.01~2016.12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254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39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92014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>
                          <a:effectLst/>
                        </a:rPr>
                        <a:t>일본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1992.01~2016.12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235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97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12411100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 dirty="0">
                          <a:effectLst/>
                        </a:rPr>
                        <a:t>중국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1992.01~2016.12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397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240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28580924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>
                          <a:effectLst/>
                        </a:rPr>
                        <a:t>미국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1992.01~2016.12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480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248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2493335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>
                          <a:effectLst/>
                        </a:rPr>
                        <a:t>유럽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1992.01~2016.12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150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51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231120885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 dirty="0">
                          <a:effectLst/>
                        </a:rPr>
                        <a:t>출원특허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(</a:t>
                      </a:r>
                      <a:r>
                        <a:rPr lang="ko-KR" altLang="en-US" sz="1200" cap="none" spc="0" dirty="0">
                          <a:effectLst/>
                        </a:rPr>
                        <a:t>출원일 기준</a:t>
                      </a:r>
                      <a:r>
                        <a:rPr lang="en-US" altLang="ko-KR" sz="1200" cap="none" spc="0" dirty="0">
                          <a:effectLst/>
                        </a:rPr>
                        <a:t>)</a:t>
                      </a:r>
                      <a:endParaRPr lang="ko-KR" altLang="en-US" sz="2400" dirty="0"/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 dirty="0">
                          <a:effectLst/>
                        </a:rPr>
                        <a:t>한국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1992.01~2016.12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23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64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16106882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 dirty="0">
                          <a:effectLst/>
                        </a:rPr>
                        <a:t>일본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1992.01~2016.12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20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23044503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>
                          <a:effectLst/>
                        </a:rPr>
                        <a:t>중국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1992.01~2016.12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966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200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37341154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>
                          <a:effectLst/>
                        </a:rPr>
                        <a:t>미국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1992.01~2016.12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667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69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11444311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cap="none" spc="0">
                          <a:effectLst/>
                        </a:rPr>
                        <a:t>유럽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1992.01~2016.12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>
                          <a:effectLst/>
                        </a:rPr>
                        <a:t>312</a:t>
                      </a:r>
                      <a:endParaRPr lang="ko-KR" altLang="en-US" sz="1200" cap="none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cap="none" spc="0" dirty="0">
                          <a:effectLst/>
                        </a:rPr>
                        <a:t>74</a:t>
                      </a:r>
                      <a:endParaRPr lang="ko-KR" altLang="en-US" sz="1200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144971419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cap="none" spc="0" dirty="0">
                          <a:effectLst/>
                        </a:rPr>
                        <a:t>합계</a:t>
                      </a:r>
                      <a:endParaRPr lang="ko-KR" altLang="en-US" sz="1200" b="1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cap="none" spc="0" dirty="0">
                          <a:effectLst/>
                        </a:rPr>
                        <a:t>3,504</a:t>
                      </a:r>
                      <a:endParaRPr lang="ko-KR" altLang="en-US" sz="1200" b="1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cap="none" spc="0" dirty="0">
                          <a:effectLst/>
                        </a:rPr>
                        <a:t>1,101</a:t>
                      </a:r>
                      <a:endParaRPr lang="ko-KR" altLang="en-US" sz="1200" b="1" cap="none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678" marR="101678" marT="101678" marB="101678" anchor="ctr"/>
                </a:tc>
                <a:extLst>
                  <a:ext uri="{0D108BD9-81ED-4DB2-BD59-A6C34878D82A}">
                    <a16:rowId xmlns:a16="http://schemas.microsoft.com/office/drawing/2014/main" val="4074400469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013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FC7E76D-BEDC-4DA8-B7CE-4F6652D7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특허분석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D8826-EA4B-49AE-92A4-9F31A0FEC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연도별 특허 동향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4770D9E-7F3E-43B6-9F2E-6D584C2F6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975825"/>
              </p:ext>
            </p:extLst>
          </p:nvPr>
        </p:nvGraphicFramePr>
        <p:xfrm>
          <a:off x="4191218" y="1687412"/>
          <a:ext cx="7595621" cy="4600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CC035F0-94ED-482B-A084-B60976BFE77E}"/>
              </a:ext>
            </a:extLst>
          </p:cNvPr>
          <p:cNvSpPr/>
          <p:nvPr/>
        </p:nvSpPr>
        <p:spPr>
          <a:xfrm rot="19737735">
            <a:off x="6774162" y="4609417"/>
            <a:ext cx="2167711" cy="43200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8D24028-3F0E-4269-B727-8BF6F57355DB}"/>
              </a:ext>
            </a:extLst>
          </p:cNvPr>
          <p:cNvSpPr/>
          <p:nvPr/>
        </p:nvSpPr>
        <p:spPr>
          <a:xfrm>
            <a:off x="4926558" y="5137330"/>
            <a:ext cx="1615615" cy="4320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34DF2E5-E3A4-45F0-9177-9F8FCA23601D}"/>
              </a:ext>
            </a:extLst>
          </p:cNvPr>
          <p:cNvSpPr/>
          <p:nvPr/>
        </p:nvSpPr>
        <p:spPr>
          <a:xfrm rot="18090166">
            <a:off x="8305189" y="2782550"/>
            <a:ext cx="2713168" cy="4320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C1638E8-A522-4418-A1A2-DDB3181FF608}"/>
              </a:ext>
            </a:extLst>
          </p:cNvPr>
          <p:cNvSpPr/>
          <p:nvPr/>
        </p:nvSpPr>
        <p:spPr>
          <a:xfrm rot="3996319">
            <a:off x="10250057" y="2866390"/>
            <a:ext cx="1668477" cy="432000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2DF353F-E585-43B9-ABB4-4F324335E034}"/>
              </a:ext>
            </a:extLst>
          </p:cNvPr>
          <p:cNvGrpSpPr/>
          <p:nvPr/>
        </p:nvGrpSpPr>
        <p:grpSpPr>
          <a:xfrm>
            <a:off x="483839" y="2242217"/>
            <a:ext cx="3431582" cy="3841326"/>
            <a:chOff x="649764" y="2242217"/>
            <a:chExt cx="4345420" cy="3841326"/>
          </a:xfrm>
        </p:grpSpPr>
        <p:sp>
          <p:nvSpPr>
            <p:cNvPr id="23" name="AutoShape 13">
              <a:extLst>
                <a:ext uri="{FF2B5EF4-FFF2-40B4-BE49-F238E27FC236}">
                  <a16:creationId xmlns:a16="http://schemas.microsoft.com/office/drawing/2014/main" id="{ACDC27A4-89EC-4E07-90AF-F0DC15F92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64" y="4686801"/>
              <a:ext cx="4345420" cy="1396742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24" name="AutoShape 12">
              <a:extLst>
                <a:ext uri="{FF2B5EF4-FFF2-40B4-BE49-F238E27FC236}">
                  <a16:creationId xmlns:a16="http://schemas.microsoft.com/office/drawing/2014/main" id="{C0137F93-B85C-4705-805A-96663CC2E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151" y="3871940"/>
              <a:ext cx="3724646" cy="1396742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25" name="AutoShape 12">
              <a:extLst>
                <a:ext uri="{FF2B5EF4-FFF2-40B4-BE49-F238E27FC236}">
                  <a16:creationId xmlns:a16="http://schemas.microsoft.com/office/drawing/2014/main" id="{0B5B88BE-58F7-4720-BB66-6794FCE5E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538" y="3057078"/>
              <a:ext cx="3103871" cy="1396742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26" name="AutoShape 12">
              <a:extLst>
                <a:ext uri="{FF2B5EF4-FFF2-40B4-BE49-F238E27FC236}">
                  <a16:creationId xmlns:a16="http://schemas.microsoft.com/office/drawing/2014/main" id="{BEB61662-509C-4414-8FAD-4252622C5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925" y="2242217"/>
              <a:ext cx="2483097" cy="1396742"/>
            </a:xfrm>
            <a:prstGeom prst="can">
              <a:avLst>
                <a:gd name="adj" fmla="val 50000"/>
              </a:avLst>
            </a:prstGeom>
            <a:solidFill>
              <a:srgbClr val="00B050"/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27" name="Text Box 4">
              <a:extLst>
                <a:ext uri="{FF2B5EF4-FFF2-40B4-BE49-F238E27FC236}">
                  <a16:creationId xmlns:a16="http://schemas.microsoft.com/office/drawing/2014/main" id="{120F498E-76E9-4E57-B349-924083D08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0056" y="5484509"/>
              <a:ext cx="2204835" cy="52322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최초 모집단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8,315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  <p:sp>
          <p:nvSpPr>
            <p:cNvPr id="28" name="Text Box 4">
              <a:extLst>
                <a:ext uri="{FF2B5EF4-FFF2-40B4-BE49-F238E27FC236}">
                  <a16:creationId xmlns:a16="http://schemas.microsoft.com/office/drawing/2014/main" id="{D8C74EB4-0DC5-4CF2-A65F-A7B8B8041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0056" y="4645808"/>
              <a:ext cx="2204836" cy="52322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1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차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노이즈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제거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3,504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  <p:sp>
          <p:nvSpPr>
            <p:cNvPr id="29" name="Text Box 6">
              <a:extLst>
                <a:ext uri="{FF2B5EF4-FFF2-40B4-BE49-F238E27FC236}">
                  <a16:creationId xmlns:a16="http://schemas.microsoft.com/office/drawing/2014/main" id="{9198A6BC-68E8-478E-B88F-5A5679584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0056" y="3870144"/>
              <a:ext cx="2204836" cy="52322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en-US" altLang="ko-KR" sz="1400" dirty="0">
                  <a:solidFill>
                    <a:schemeClr val="bg1"/>
                  </a:solidFill>
                  <a:latin typeface="+mn-ea"/>
                </a:rPr>
                <a:t>2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차 노이즈 제거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2,643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  <p:sp>
          <p:nvSpPr>
            <p:cNvPr id="31" name="Text Box 6">
              <a:extLst>
                <a:ext uri="{FF2B5EF4-FFF2-40B4-BE49-F238E27FC236}">
                  <a16:creationId xmlns:a16="http://schemas.microsoft.com/office/drawing/2014/main" id="{A7831C18-A81E-4742-AD26-4763675CE1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0056" y="2953828"/>
              <a:ext cx="2204836" cy="646331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 anchor="b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ko-KR" altLang="en-US" b="1" dirty="0">
                  <a:solidFill>
                    <a:schemeClr val="bg1"/>
                  </a:solidFill>
                  <a:latin typeface="+mn-ea"/>
                </a:rPr>
                <a:t>최종 모집단</a:t>
              </a:r>
              <a:endParaRPr kumimoji="0" lang="en-US" altLang="ko-KR" b="1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1,101</a:t>
              </a:r>
              <a:r>
                <a:rPr kumimoji="0" lang="ko-KR" altLang="en-US" b="1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041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CB15400-D7A8-4595-B972-85106274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특허분석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C29B6-662C-40DC-A965-A10A5C6EB2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국가별 특허 동향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9174F05-45C1-4F86-8AD7-57C19C5CEE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869369"/>
              </p:ext>
            </p:extLst>
          </p:nvPr>
        </p:nvGraphicFramePr>
        <p:xfrm>
          <a:off x="3769406" y="0"/>
          <a:ext cx="8183571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F06C184-BFC7-47F6-AE3C-2E1191DD01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11828"/>
              </p:ext>
            </p:extLst>
          </p:nvPr>
        </p:nvGraphicFramePr>
        <p:xfrm>
          <a:off x="153801" y="1346011"/>
          <a:ext cx="3986102" cy="452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760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1C02A78-E598-4122-94BB-80300C93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특허분석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F1AE4-ED93-45DA-B169-174D4C64A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기술별</a:t>
            </a:r>
            <a:r>
              <a:rPr lang="ko-KR" altLang="en-US" dirty="0"/>
              <a:t> 특허 동향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C9005A-9CA3-45AC-B7AE-4C9C5B8A5D35}"/>
              </a:ext>
            </a:extLst>
          </p:cNvPr>
          <p:cNvGrpSpPr/>
          <p:nvPr/>
        </p:nvGrpSpPr>
        <p:grpSpPr>
          <a:xfrm>
            <a:off x="926593" y="1689748"/>
            <a:ext cx="10338814" cy="4598312"/>
            <a:chOff x="1237785" y="1689748"/>
            <a:chExt cx="10338814" cy="4598312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ECF7392B-AB4E-47C6-AE7F-F5D9AB222FF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79199249"/>
                </p:ext>
              </p:extLst>
            </p:nvPr>
          </p:nvGraphicFramePr>
          <p:xfrm>
            <a:off x="1237785" y="1702428"/>
            <a:ext cx="10338814" cy="45856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851D596-6E48-49B4-8EE8-DA31BBB3CD4C}"/>
                </a:ext>
              </a:extLst>
            </p:cNvPr>
            <p:cNvSpPr/>
            <p:nvPr/>
          </p:nvSpPr>
          <p:spPr>
            <a:xfrm>
              <a:off x="1851102" y="1689749"/>
              <a:ext cx="1617524" cy="4106612"/>
            </a:xfrm>
            <a:prstGeom prst="roundRect">
              <a:avLst>
                <a:gd name="adj" fmla="val 4877"/>
              </a:avLst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88F01CE-628D-4200-9587-A91A7FFCA047}"/>
                </a:ext>
              </a:extLst>
            </p:cNvPr>
            <p:cNvSpPr/>
            <p:nvPr/>
          </p:nvSpPr>
          <p:spPr>
            <a:xfrm>
              <a:off x="3618285" y="1689748"/>
              <a:ext cx="4268241" cy="4106612"/>
            </a:xfrm>
            <a:prstGeom prst="roundRect">
              <a:avLst>
                <a:gd name="adj" fmla="val 1928"/>
              </a:avLst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81BA12C-B404-4DE1-BA10-0584458F5EBB}"/>
                </a:ext>
              </a:extLst>
            </p:cNvPr>
            <p:cNvSpPr/>
            <p:nvPr/>
          </p:nvSpPr>
          <p:spPr>
            <a:xfrm>
              <a:off x="8036182" y="1689748"/>
              <a:ext cx="3304607" cy="4106612"/>
            </a:xfrm>
            <a:prstGeom prst="roundRect">
              <a:avLst>
                <a:gd name="adj" fmla="val 2764"/>
              </a:avLst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6B8E80-DEB0-4C2C-B21A-35ABF011CC87}"/>
                </a:ext>
              </a:extLst>
            </p:cNvPr>
            <p:cNvSpPr txBox="1"/>
            <p:nvPr/>
          </p:nvSpPr>
          <p:spPr>
            <a:xfrm>
              <a:off x="1934629" y="2374670"/>
              <a:ext cx="1415772" cy="156966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3200" b="1" dirty="0"/>
                <a:t>안테나</a:t>
              </a:r>
              <a:endParaRPr lang="en-US" altLang="ko-KR" sz="3200" b="1" dirty="0"/>
            </a:p>
            <a:p>
              <a:pPr algn="ctr"/>
              <a:r>
                <a:rPr lang="ko-KR" altLang="en-US" sz="3200" b="1" dirty="0"/>
                <a:t>구성</a:t>
              </a:r>
              <a:endParaRPr lang="en-US" altLang="ko-KR" sz="3200" b="1" dirty="0"/>
            </a:p>
            <a:p>
              <a:pPr algn="ctr"/>
              <a:r>
                <a:rPr lang="en-US" altLang="ko-KR" sz="3200" b="1" dirty="0"/>
                <a:t>(439)</a:t>
              </a:r>
              <a:endParaRPr lang="ko-KR" altLang="en-US" sz="32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0AD3D1-E068-4336-BB5B-6C14B6B48C14}"/>
                </a:ext>
              </a:extLst>
            </p:cNvPr>
            <p:cNvSpPr txBox="1"/>
            <p:nvPr/>
          </p:nvSpPr>
          <p:spPr>
            <a:xfrm>
              <a:off x="5042535" y="2374670"/>
              <a:ext cx="1415772" cy="156966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3200" b="1" dirty="0"/>
                <a:t>안테나</a:t>
              </a:r>
              <a:endParaRPr lang="en-US" altLang="ko-KR" sz="3200" b="1" dirty="0"/>
            </a:p>
            <a:p>
              <a:pPr algn="ctr"/>
              <a:r>
                <a:rPr lang="ko-KR" altLang="en-US" sz="3200" b="1" dirty="0"/>
                <a:t>기능</a:t>
              </a:r>
              <a:endParaRPr lang="en-US" altLang="ko-KR" sz="3200" b="1" dirty="0"/>
            </a:p>
            <a:p>
              <a:pPr algn="ctr"/>
              <a:r>
                <a:rPr lang="en-US" altLang="ko-KR" sz="3200" b="1" dirty="0"/>
                <a:t>(617)</a:t>
              </a:r>
              <a:endParaRPr lang="ko-KR" altLang="en-US" sz="32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A97CE9-6A76-45B5-AC3C-A54AEB3EBA6A}"/>
                </a:ext>
              </a:extLst>
            </p:cNvPr>
            <p:cNvSpPr txBox="1"/>
            <p:nvPr/>
          </p:nvSpPr>
          <p:spPr>
            <a:xfrm>
              <a:off x="8917664" y="2374670"/>
              <a:ext cx="1415772" cy="156966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3200" b="1" dirty="0"/>
                <a:t>안테나</a:t>
              </a:r>
              <a:endParaRPr lang="en-US" altLang="ko-KR" sz="3200" b="1" dirty="0"/>
            </a:p>
            <a:p>
              <a:pPr algn="ctr"/>
              <a:r>
                <a:rPr lang="ko-KR" altLang="en-US" sz="3200" b="1" dirty="0"/>
                <a:t>기판</a:t>
              </a:r>
              <a:endParaRPr lang="en-US" altLang="ko-KR" sz="3200" b="1" dirty="0"/>
            </a:p>
            <a:p>
              <a:pPr algn="ctr"/>
              <a:r>
                <a:rPr lang="en-US" altLang="ko-KR" sz="3200" b="1" dirty="0"/>
                <a:t>(62)</a:t>
              </a:r>
              <a:endParaRPr lang="ko-KR" altLang="en-US" sz="3200" b="1" dirty="0"/>
            </a:p>
          </p:txBody>
        </p: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257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CB15400-D7A8-4595-B972-85106274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특허분석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DCEACC7-1E17-46AC-85A4-BC743006F4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기술별</a:t>
            </a:r>
            <a:r>
              <a:rPr lang="ko-KR" altLang="en-US" dirty="0"/>
              <a:t> 특허 동향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59881F4-AA65-4F92-92E6-4126370665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228804"/>
              </p:ext>
            </p:extLst>
          </p:nvPr>
        </p:nvGraphicFramePr>
        <p:xfrm>
          <a:off x="4795024" y="-256478"/>
          <a:ext cx="7151733" cy="7694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6A430C0-AF6E-4D5C-96F6-D5BC304B6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709663"/>
              </p:ext>
            </p:extLst>
          </p:nvPr>
        </p:nvGraphicFramePr>
        <p:xfrm>
          <a:off x="310173" y="1349298"/>
          <a:ext cx="4735551" cy="4762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244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9CA6A4D-2EDB-4F68-8A0E-524ECE31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특허분석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843BAE-3990-44A2-8FC7-CE4A7A13D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상위 </a:t>
            </a:r>
            <a:r>
              <a:rPr lang="en-US" altLang="ko-KR" dirty="0"/>
              <a:t>15</a:t>
            </a:r>
            <a:r>
              <a:rPr lang="ko-KR" altLang="en-US" dirty="0"/>
              <a:t>개 기업별 특허 동향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7410664-10FC-49DB-BD09-242112C9CE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883520"/>
              </p:ext>
            </p:extLst>
          </p:nvPr>
        </p:nvGraphicFramePr>
        <p:xfrm>
          <a:off x="1459230" y="1412582"/>
          <a:ext cx="9273540" cy="4496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19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7F5D73-ACB2-4C01-AD93-F18A930B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 </a:t>
            </a:r>
            <a:r>
              <a:rPr lang="ko-KR" altLang="en-US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79859-6DBF-415C-8DA0-61442C93205B}"/>
              </a:ext>
            </a:extLst>
          </p:cNvPr>
          <p:cNvSpPr txBox="1"/>
          <p:nvPr/>
        </p:nvSpPr>
        <p:spPr>
          <a:xfrm>
            <a:off x="1314515" y="3167391"/>
            <a:ext cx="7745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697CE-5FEF-42E8-9A4A-DF141B807C66}"/>
              </a:ext>
            </a:extLst>
          </p:cNvPr>
          <p:cNvSpPr txBox="1"/>
          <p:nvPr/>
        </p:nvSpPr>
        <p:spPr>
          <a:xfrm>
            <a:off x="3216663" y="3167391"/>
            <a:ext cx="13644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특허검색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D5BF1-C8B8-46F6-B9B9-5F432A860540}"/>
              </a:ext>
            </a:extLst>
          </p:cNvPr>
          <p:cNvSpPr txBox="1"/>
          <p:nvPr/>
        </p:nvSpPr>
        <p:spPr>
          <a:xfrm>
            <a:off x="5413763" y="3167391"/>
            <a:ext cx="13644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특허분석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8E416-AC6B-4B91-9ED9-685533445040}"/>
              </a:ext>
            </a:extLst>
          </p:cNvPr>
          <p:cNvSpPr txBox="1"/>
          <p:nvPr/>
        </p:nvSpPr>
        <p:spPr>
          <a:xfrm>
            <a:off x="7266216" y="2951948"/>
            <a:ext cx="2053768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핵심특허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도출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2303F-D9DB-477E-BC11-6687DD29191E}"/>
              </a:ext>
            </a:extLst>
          </p:cNvPr>
          <p:cNvSpPr txBox="1"/>
          <p:nvPr/>
        </p:nvSpPr>
        <p:spPr>
          <a:xfrm>
            <a:off x="9646861" y="3167391"/>
            <a:ext cx="168668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R&amp;D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방향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2A53EBE-1D8E-4603-8900-FF2D080CCD11}"/>
              </a:ext>
            </a:extLst>
          </p:cNvPr>
          <p:cNvCxnSpPr>
            <a:cxnSpLocks/>
          </p:cNvCxnSpPr>
          <p:nvPr/>
        </p:nvCxnSpPr>
        <p:spPr>
          <a:xfrm>
            <a:off x="2800350" y="2259000"/>
            <a:ext cx="0" cy="2340000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D2C313-8CC6-4DA2-896B-8EB329A67855}"/>
              </a:ext>
            </a:extLst>
          </p:cNvPr>
          <p:cNvCxnSpPr>
            <a:cxnSpLocks/>
          </p:cNvCxnSpPr>
          <p:nvPr/>
        </p:nvCxnSpPr>
        <p:spPr>
          <a:xfrm>
            <a:off x="4997450" y="2259000"/>
            <a:ext cx="0" cy="2340000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5EB5A9F-5520-4AFA-A58D-972C1BD10D25}"/>
              </a:ext>
            </a:extLst>
          </p:cNvPr>
          <p:cNvCxnSpPr>
            <a:cxnSpLocks/>
          </p:cNvCxnSpPr>
          <p:nvPr/>
        </p:nvCxnSpPr>
        <p:spPr>
          <a:xfrm>
            <a:off x="7194550" y="2259000"/>
            <a:ext cx="0" cy="2340000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207CE03-FFE5-4010-B44A-67534F188A76}"/>
              </a:ext>
            </a:extLst>
          </p:cNvPr>
          <p:cNvCxnSpPr>
            <a:cxnSpLocks/>
          </p:cNvCxnSpPr>
          <p:nvPr/>
        </p:nvCxnSpPr>
        <p:spPr>
          <a:xfrm>
            <a:off x="9391650" y="2259000"/>
            <a:ext cx="0" cy="2340000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07E40-6E73-45FF-9B22-F1387FE5CC77}"/>
              </a:ext>
            </a:extLst>
          </p:cNvPr>
          <p:cNvSpPr txBox="1"/>
          <p:nvPr/>
        </p:nvSpPr>
        <p:spPr>
          <a:xfrm>
            <a:off x="685800" y="23749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dirty="0">
              <a:solidFill>
                <a:schemeClr val="tx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0DBF77-4643-45D3-A959-FABE5387FA1B}"/>
              </a:ext>
            </a:extLst>
          </p:cNvPr>
          <p:cNvSpPr txBox="1"/>
          <p:nvPr/>
        </p:nvSpPr>
        <p:spPr>
          <a:xfrm>
            <a:off x="2882899" y="23749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dirty="0">
              <a:solidFill>
                <a:schemeClr val="tx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45B051-8D9C-4E1E-BE3E-B34C06642DAA}"/>
              </a:ext>
            </a:extLst>
          </p:cNvPr>
          <p:cNvSpPr txBox="1"/>
          <p:nvPr/>
        </p:nvSpPr>
        <p:spPr>
          <a:xfrm>
            <a:off x="5079998" y="23749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dirty="0">
              <a:solidFill>
                <a:schemeClr val="tx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7E1D15-2F48-4CE3-ACBE-C49F8626A9CF}"/>
              </a:ext>
            </a:extLst>
          </p:cNvPr>
          <p:cNvSpPr txBox="1"/>
          <p:nvPr/>
        </p:nvSpPr>
        <p:spPr>
          <a:xfrm>
            <a:off x="7277097" y="23749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dirty="0">
              <a:solidFill>
                <a:schemeClr val="tx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E86D20-8BE8-4DB2-8752-F18E20D7CF3C}"/>
              </a:ext>
            </a:extLst>
          </p:cNvPr>
          <p:cNvSpPr txBox="1"/>
          <p:nvPr/>
        </p:nvSpPr>
        <p:spPr>
          <a:xfrm>
            <a:off x="9474196" y="23749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dirty="0">
              <a:solidFill>
                <a:schemeClr val="tx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124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532F90-F844-4C94-BDC8-AE05CC2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E7ADD5-E6D3-4934-A500-3984F044F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핵심특허 선정 기준</a:t>
            </a:r>
          </a:p>
        </p:txBody>
      </p:sp>
      <p:sp>
        <p:nvSpPr>
          <p:cNvPr id="5" name="_PO1" hidden="1">
            <a:extLst>
              <a:ext uri="{FF2B5EF4-FFF2-40B4-BE49-F238E27FC236}">
                <a16:creationId xmlns:a16="http://schemas.microsoft.com/office/drawing/2014/main" id="{D10AE12F-2DE8-469A-8652-2A8CB57E9AFA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4230688" y="1724025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7A119EE1-CFB3-420C-863E-D6225DBC5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9914556"/>
                  </p:ext>
                </p:extLst>
              </p:nvPr>
            </p:nvGraphicFramePr>
            <p:xfrm>
              <a:off x="1308518" y="1462616"/>
              <a:ext cx="9574964" cy="4480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8424">
                      <a:extLst>
                        <a:ext uri="{9D8B030D-6E8A-4147-A177-3AD203B41FA5}">
                          <a16:colId xmlns:a16="http://schemas.microsoft.com/office/drawing/2014/main" val="3267519635"/>
                        </a:ext>
                      </a:extLst>
                    </a:gridCol>
                    <a:gridCol w="1520297">
                      <a:extLst>
                        <a:ext uri="{9D8B030D-6E8A-4147-A177-3AD203B41FA5}">
                          <a16:colId xmlns:a16="http://schemas.microsoft.com/office/drawing/2014/main" val="1869562957"/>
                        </a:ext>
                      </a:extLst>
                    </a:gridCol>
                    <a:gridCol w="2932771">
                      <a:extLst>
                        <a:ext uri="{9D8B030D-6E8A-4147-A177-3AD203B41FA5}">
                          <a16:colId xmlns:a16="http://schemas.microsoft.com/office/drawing/2014/main" val="1352885417"/>
                        </a:ext>
                      </a:extLst>
                    </a:gridCol>
                    <a:gridCol w="2888166">
                      <a:extLst>
                        <a:ext uri="{9D8B030D-6E8A-4147-A177-3AD203B41FA5}">
                          <a16:colId xmlns:a16="http://schemas.microsoft.com/office/drawing/2014/main" val="4162433456"/>
                        </a:ext>
                      </a:extLst>
                    </a:gridCol>
                    <a:gridCol w="1505306">
                      <a:extLst>
                        <a:ext uri="{9D8B030D-6E8A-4147-A177-3AD203B41FA5}">
                          <a16:colId xmlns:a16="http://schemas.microsoft.com/office/drawing/2014/main" val="10503285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순위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지표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의미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점수분야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점수체계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926254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en-US" altLang="ko-KR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권리화 지수</a:t>
                          </a:r>
                          <a:endParaRPr lang="ko-KR" altLang="en-US" sz="14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등록 여부에 따라 산출</a:t>
                          </a:r>
                          <a:endParaRPr lang="ko-KR" altLang="en-US" sz="14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등록 및 출원 여부</a:t>
                          </a:r>
                          <a:endParaRPr lang="ko-KR" altLang="en-US" sz="14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출원 </a:t>
                          </a:r>
                          <a:r>
                            <a:rPr lang="en-US" altLang="ko-KR" sz="1200" dirty="0">
                              <a:effectLst/>
                            </a:rPr>
                            <a:t>: 0.0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885242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등록 </a:t>
                          </a:r>
                          <a:r>
                            <a:rPr lang="en-US" altLang="ko-KR" sz="1200" dirty="0">
                              <a:effectLst/>
                            </a:rPr>
                            <a:t>: 5.0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23913762"/>
                      </a:ext>
                    </a:extLst>
                  </a:tr>
                  <a:tr h="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특허확장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타국에서 권리를 취득함으로써</a:t>
                          </a:r>
                          <a:endParaRPr lang="en-US" altLang="ko-KR" sz="14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해당 기술시장에 행사할 수 있는</a:t>
                          </a:r>
                          <a:endParaRPr lang="en-US" altLang="ko-KR" sz="14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권리를 확보하려는 정도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패밀리 특허건수</a:t>
                          </a:r>
                          <a:endParaRPr lang="ko-KR" altLang="en-US" sz="14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1</a:t>
                          </a:r>
                          <a:r>
                            <a:rPr lang="ko-KR" altLang="en-US" sz="1200" dirty="0">
                              <a:effectLst/>
                            </a:rPr>
                            <a:t>개 </a:t>
                          </a:r>
                          <a:r>
                            <a:rPr lang="en-US" altLang="ko-KR" sz="1200" dirty="0">
                              <a:effectLst/>
                            </a:rPr>
                            <a:t>: 1.0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656815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2~3</a:t>
                          </a:r>
                          <a:r>
                            <a:rPr lang="ko-KR" altLang="en-US" sz="1200" dirty="0">
                              <a:effectLst/>
                            </a:rPr>
                            <a:t>개 </a:t>
                          </a:r>
                          <a:r>
                            <a:rPr lang="en-US" altLang="ko-KR" sz="1200" dirty="0">
                              <a:effectLst/>
                            </a:rPr>
                            <a:t>: 2.0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3702136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4</a:t>
                          </a:r>
                          <a:r>
                            <a:rPr lang="ko-KR" altLang="en-US" sz="1200" dirty="0">
                              <a:effectLst/>
                            </a:rPr>
                            <a:t>개 이상 </a:t>
                          </a:r>
                          <a:r>
                            <a:rPr lang="en-US" altLang="ko-KR" sz="1200" dirty="0">
                              <a:effectLst/>
                            </a:rPr>
                            <a:t>: 3.0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15400037"/>
                      </a:ext>
                    </a:extLst>
                  </a:tr>
                  <a:tr h="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3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기술신뢰성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발명자 수에 따라 산출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발명자 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1</a:t>
                          </a:r>
                          <a:r>
                            <a:rPr lang="ko-KR" altLang="en-US" sz="1200" dirty="0">
                              <a:effectLst/>
                            </a:rPr>
                            <a:t>명 </a:t>
                          </a:r>
                          <a:r>
                            <a:rPr lang="en-US" altLang="ko-KR" sz="1200" dirty="0">
                              <a:effectLst/>
                            </a:rPr>
                            <a:t>: 1.0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6526"/>
                      </a:ext>
                    </a:extLst>
                  </a:tr>
                  <a:tr h="13716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2~3</a:t>
                          </a:r>
                          <a:r>
                            <a:rPr lang="ko-KR" altLang="en-US" sz="1200" dirty="0">
                              <a:effectLst/>
                            </a:rPr>
                            <a:t>명 </a:t>
                          </a:r>
                          <a:r>
                            <a:rPr lang="en-US" altLang="ko-KR" sz="1200" dirty="0">
                              <a:effectLst/>
                            </a:rPr>
                            <a:t>: 1.5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3653286"/>
                      </a:ext>
                    </a:extLst>
                  </a:tr>
                  <a:tr h="13716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4</a:t>
                          </a:r>
                          <a:r>
                            <a:rPr lang="ko-KR" altLang="en-US" sz="1200" dirty="0">
                              <a:effectLst/>
                            </a:rPr>
                            <a:t>명 이상 </a:t>
                          </a:r>
                          <a:r>
                            <a:rPr lang="en-US" altLang="ko-KR" sz="1200" dirty="0">
                              <a:effectLst/>
                            </a:rPr>
                            <a:t>: 2.0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13490875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4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우선권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우선권 유무에 따른 차등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우선권 특허 여부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없음 </a:t>
                          </a:r>
                          <a:r>
                            <a:rPr lang="en-US" altLang="ko-KR" sz="1200" dirty="0">
                              <a:effectLst/>
                            </a:rPr>
                            <a:t>: 1.0 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570712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있음 </a:t>
                          </a:r>
                          <a:r>
                            <a:rPr lang="en-US" altLang="ko-KR" sz="1200" dirty="0">
                              <a:effectLst/>
                            </a:rPr>
                            <a:t>: 2.0 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9090115"/>
                      </a:ext>
                    </a:extLst>
                  </a:tr>
                  <a:tr h="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5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권리범위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 err="1">
                              <a:effectLst/>
                            </a:rPr>
                            <a:t>청구항수에</a:t>
                          </a:r>
                          <a:r>
                            <a:rPr lang="ko-KR" altLang="en-US" sz="1400" dirty="0">
                              <a:effectLst/>
                            </a:rPr>
                            <a:t> 따라 포함되는</a:t>
                          </a:r>
                          <a:endParaRPr lang="en-US" altLang="ko-KR" sz="14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기술의 범위 산출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ko-KR" altLang="en-US" sz="1400" dirty="0" smtClean="0">
                                        <a:effectLst/>
                                      </a:rPr>
                                      <m:t>특허 건의 청구항수</m:t>
                                    </m:r>
                                    <m:r>
                                      <a:rPr lang="en-US" altLang="ko-KR" sz="14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ko-KR" sz="1400" dirty="0" smtClean="0">
                                        <a:effectLst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ko-KR" altLang="en-US" sz="1400" dirty="0" smtClean="0">
                                        <a:effectLst/>
                                      </a:rPr>
                                      <m:t>모든 특허 건의 평균 청구항수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ko-KR" sz="1400" dirty="0" smtClean="0">
                                        <a:effectLst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2 </a:t>
                          </a:r>
                          <a:r>
                            <a:rPr lang="ko-KR" altLang="en-US" sz="1200" dirty="0">
                              <a:effectLst/>
                            </a:rPr>
                            <a:t>이하 </a:t>
                          </a:r>
                          <a:r>
                            <a:rPr lang="en-US" altLang="ko-KR" sz="1200" dirty="0">
                              <a:effectLst/>
                            </a:rPr>
                            <a:t>1.0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27631836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3~5 : 1.3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3848506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6</a:t>
                          </a:r>
                          <a:r>
                            <a:rPr lang="ko-KR" altLang="en-US" sz="1200" dirty="0">
                              <a:effectLst/>
                            </a:rPr>
                            <a:t>이상 </a:t>
                          </a:r>
                          <a:r>
                            <a:rPr lang="en-US" altLang="ko-KR" sz="1200" dirty="0">
                              <a:effectLst/>
                            </a:rPr>
                            <a:t>: 1.5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7059169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6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피인용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피인용 유무에 따른 차등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피인용 유무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없음 </a:t>
                          </a:r>
                          <a:r>
                            <a:rPr lang="en-US" altLang="ko-KR" sz="1200" dirty="0">
                              <a:effectLst/>
                            </a:rPr>
                            <a:t>: 0.0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349615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있음 </a:t>
                          </a:r>
                          <a:r>
                            <a:rPr lang="en-US" altLang="ko-KR" sz="1200" dirty="0">
                              <a:effectLst/>
                            </a:rPr>
                            <a:t>: 1.0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54034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7A119EE1-CFB3-420C-863E-D6225DBC5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9914556"/>
                  </p:ext>
                </p:extLst>
              </p:nvPr>
            </p:nvGraphicFramePr>
            <p:xfrm>
              <a:off x="1308518" y="1462616"/>
              <a:ext cx="9574964" cy="4480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8424">
                      <a:extLst>
                        <a:ext uri="{9D8B030D-6E8A-4147-A177-3AD203B41FA5}">
                          <a16:colId xmlns:a16="http://schemas.microsoft.com/office/drawing/2014/main" val="3267519635"/>
                        </a:ext>
                      </a:extLst>
                    </a:gridCol>
                    <a:gridCol w="1520297">
                      <a:extLst>
                        <a:ext uri="{9D8B030D-6E8A-4147-A177-3AD203B41FA5}">
                          <a16:colId xmlns:a16="http://schemas.microsoft.com/office/drawing/2014/main" val="1869562957"/>
                        </a:ext>
                      </a:extLst>
                    </a:gridCol>
                    <a:gridCol w="2932771">
                      <a:extLst>
                        <a:ext uri="{9D8B030D-6E8A-4147-A177-3AD203B41FA5}">
                          <a16:colId xmlns:a16="http://schemas.microsoft.com/office/drawing/2014/main" val="1352885417"/>
                        </a:ext>
                      </a:extLst>
                    </a:gridCol>
                    <a:gridCol w="2888166">
                      <a:extLst>
                        <a:ext uri="{9D8B030D-6E8A-4147-A177-3AD203B41FA5}">
                          <a16:colId xmlns:a16="http://schemas.microsoft.com/office/drawing/2014/main" val="4162433456"/>
                        </a:ext>
                      </a:extLst>
                    </a:gridCol>
                    <a:gridCol w="1505306">
                      <a:extLst>
                        <a:ext uri="{9D8B030D-6E8A-4147-A177-3AD203B41FA5}">
                          <a16:colId xmlns:a16="http://schemas.microsoft.com/office/drawing/2014/main" val="105032852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순위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지표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의미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점수분야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bg1"/>
                              </a:solidFill>
                            </a:rPr>
                            <a:t>점수체계</a:t>
                          </a:r>
                          <a:endParaRPr lang="ko-KR" altLang="en-US" b="1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926254"/>
                      </a:ext>
                    </a:extLst>
                  </a:tr>
                  <a:tr h="27432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en-US" altLang="ko-KR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권리화 지수</a:t>
                          </a:r>
                          <a:endParaRPr lang="ko-KR" altLang="en-US" sz="14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등록 여부에 따라 산출</a:t>
                          </a:r>
                          <a:endParaRPr lang="ko-KR" altLang="en-US" sz="14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등록 및 출원 여부</a:t>
                          </a:r>
                          <a:endParaRPr lang="ko-KR" altLang="en-US" sz="14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출원 </a:t>
                          </a:r>
                          <a:r>
                            <a:rPr lang="en-US" altLang="ko-KR" sz="1200" dirty="0">
                              <a:effectLst/>
                            </a:rPr>
                            <a:t>: 0.0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58852428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등록 </a:t>
                          </a:r>
                          <a:r>
                            <a:rPr lang="en-US" altLang="ko-KR" sz="1200" dirty="0">
                              <a:effectLst/>
                            </a:rPr>
                            <a:t>: 5.0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23913762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특허확장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타국에서 권리를 취득함으로써</a:t>
                          </a:r>
                          <a:endParaRPr lang="en-US" altLang="ko-KR" sz="14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해당 기술시장에 행사할 수 있는</a:t>
                          </a:r>
                          <a:endParaRPr lang="en-US" altLang="ko-KR" sz="14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권리를 확보하려는 정도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패밀리 특허건수</a:t>
                          </a:r>
                          <a:endParaRPr lang="ko-KR" altLang="en-US" sz="14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1</a:t>
                          </a:r>
                          <a:r>
                            <a:rPr lang="ko-KR" altLang="en-US" sz="1200" dirty="0">
                              <a:effectLst/>
                            </a:rPr>
                            <a:t>개 </a:t>
                          </a:r>
                          <a:r>
                            <a:rPr lang="en-US" altLang="ko-KR" sz="1200" dirty="0">
                              <a:effectLst/>
                            </a:rPr>
                            <a:t>: 1.0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6568158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2~3</a:t>
                          </a:r>
                          <a:r>
                            <a:rPr lang="ko-KR" altLang="en-US" sz="1200" dirty="0">
                              <a:effectLst/>
                            </a:rPr>
                            <a:t>개 </a:t>
                          </a:r>
                          <a:r>
                            <a:rPr lang="en-US" altLang="ko-KR" sz="1200" dirty="0">
                              <a:effectLst/>
                            </a:rPr>
                            <a:t>: 2.0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370213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4</a:t>
                          </a:r>
                          <a:r>
                            <a:rPr lang="ko-KR" altLang="en-US" sz="1200" dirty="0">
                              <a:effectLst/>
                            </a:rPr>
                            <a:t>개 이상 </a:t>
                          </a:r>
                          <a:r>
                            <a:rPr lang="en-US" altLang="ko-KR" sz="1200" dirty="0">
                              <a:effectLst/>
                            </a:rPr>
                            <a:t>: 3.0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1540003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3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기술신뢰성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발명자 수에 따라 산출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발명자 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1</a:t>
                          </a:r>
                          <a:r>
                            <a:rPr lang="ko-KR" altLang="en-US" sz="1200" dirty="0">
                              <a:effectLst/>
                            </a:rPr>
                            <a:t>명 </a:t>
                          </a:r>
                          <a:r>
                            <a:rPr lang="en-US" altLang="ko-KR" sz="1200" dirty="0">
                              <a:effectLst/>
                            </a:rPr>
                            <a:t>: 1.0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652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2~3</a:t>
                          </a:r>
                          <a:r>
                            <a:rPr lang="ko-KR" altLang="en-US" sz="1200" dirty="0">
                              <a:effectLst/>
                            </a:rPr>
                            <a:t>명 </a:t>
                          </a:r>
                          <a:r>
                            <a:rPr lang="en-US" altLang="ko-KR" sz="1200" dirty="0">
                              <a:effectLst/>
                            </a:rPr>
                            <a:t>: 1.5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365328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4</a:t>
                          </a:r>
                          <a:r>
                            <a:rPr lang="ko-KR" altLang="en-US" sz="1200" dirty="0">
                              <a:effectLst/>
                            </a:rPr>
                            <a:t>명 이상 </a:t>
                          </a:r>
                          <a:r>
                            <a:rPr lang="en-US" altLang="ko-KR" sz="1200" dirty="0">
                              <a:effectLst/>
                            </a:rPr>
                            <a:t>: 2.0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13490875"/>
                      </a:ext>
                    </a:extLst>
                  </a:tr>
                  <a:tr h="27432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4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우선권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우선권 유무에 따른 차등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우선권 특허 여부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없음 </a:t>
                          </a:r>
                          <a:r>
                            <a:rPr lang="en-US" altLang="ko-KR" sz="1200" dirty="0">
                              <a:effectLst/>
                            </a:rPr>
                            <a:t>: 1.0 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5707120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있음 </a:t>
                          </a:r>
                          <a:r>
                            <a:rPr lang="en-US" altLang="ko-KR" sz="1200" dirty="0">
                              <a:effectLst/>
                            </a:rPr>
                            <a:t>: 2.0 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9090115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5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권리범위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 err="1">
                              <a:effectLst/>
                            </a:rPr>
                            <a:t>청구항수에</a:t>
                          </a:r>
                          <a:r>
                            <a:rPr lang="ko-KR" altLang="en-US" sz="1400" dirty="0">
                              <a:effectLst/>
                            </a:rPr>
                            <a:t> 따라 포함되는</a:t>
                          </a:r>
                          <a:endParaRPr lang="en-US" altLang="ko-KR" sz="14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기술의 범위 산출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9747" t="-382222" r="-52532" b="-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2 </a:t>
                          </a:r>
                          <a:r>
                            <a:rPr lang="ko-KR" altLang="en-US" sz="1200" dirty="0">
                              <a:effectLst/>
                            </a:rPr>
                            <a:t>이하 </a:t>
                          </a:r>
                          <a:r>
                            <a:rPr lang="en-US" altLang="ko-KR" sz="1200" dirty="0">
                              <a:effectLst/>
                            </a:rPr>
                            <a:t>1.0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2763183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3~5 : 1.3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38485061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effectLst/>
                            </a:rPr>
                            <a:t>6</a:t>
                          </a:r>
                          <a:r>
                            <a:rPr lang="ko-KR" altLang="en-US" sz="1200" dirty="0">
                              <a:effectLst/>
                            </a:rPr>
                            <a:t>이상 </a:t>
                          </a:r>
                          <a:r>
                            <a:rPr lang="en-US" altLang="ko-KR" sz="1200" dirty="0">
                              <a:effectLst/>
                            </a:rPr>
                            <a:t>: 1.5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47059169"/>
                      </a:ext>
                    </a:extLst>
                  </a:tr>
                  <a:tr h="27432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6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피인용 지수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피인용 유무에 따른 차등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effectLst/>
                            </a:rPr>
                            <a:t>피인용 유무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없음 </a:t>
                          </a:r>
                          <a:r>
                            <a:rPr lang="en-US" altLang="ko-KR" sz="1200" dirty="0">
                              <a:effectLst/>
                            </a:rPr>
                            <a:t>: 0.0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3496153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>
                              <a:effectLst/>
                            </a:rPr>
                            <a:t>있음 </a:t>
                          </a:r>
                          <a:r>
                            <a:rPr lang="en-US" altLang="ko-KR" sz="1200" dirty="0">
                              <a:effectLst/>
                            </a:rPr>
                            <a:t>: 1.0</a:t>
                          </a:r>
                          <a:r>
                            <a:rPr lang="ko-KR" altLang="en-US" sz="1200" dirty="0">
                              <a:effectLst/>
                            </a:rPr>
                            <a:t>점</a:t>
                          </a:r>
                          <a:endParaRPr lang="ko-KR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540345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737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26BC25-3071-43C6-A7A5-C52F2B4AD9C7}"/>
              </a:ext>
            </a:extLst>
          </p:cNvPr>
          <p:cNvSpPr/>
          <p:nvPr/>
        </p:nvSpPr>
        <p:spPr>
          <a:xfrm>
            <a:off x="4823927" y="1693468"/>
            <a:ext cx="6974063" cy="308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532F90-F844-4C94-BDC8-AE05CC2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862AFFD-ED67-43EC-A616-D7E86AF36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핵심특허 선정 근거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D8CC61-0E17-42CC-A276-4DE64AEEE79D}"/>
              </a:ext>
            </a:extLst>
          </p:cNvPr>
          <p:cNvGrpSpPr/>
          <p:nvPr/>
        </p:nvGrpSpPr>
        <p:grpSpPr>
          <a:xfrm>
            <a:off x="649764" y="1427356"/>
            <a:ext cx="4345420" cy="4656187"/>
            <a:chOff x="467543" y="656872"/>
            <a:chExt cx="5040000" cy="5400440"/>
          </a:xfrm>
          <a:effectLst/>
        </p:grpSpPr>
        <p:sp>
          <p:nvSpPr>
            <p:cNvPr id="6" name="AutoShape 13">
              <a:extLst>
                <a:ext uri="{FF2B5EF4-FFF2-40B4-BE49-F238E27FC236}">
                  <a16:creationId xmlns:a16="http://schemas.microsoft.com/office/drawing/2014/main" id="{C69816DE-4789-4E7D-BAC4-A5E411179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43" y="4437312"/>
              <a:ext cx="5040000" cy="1620000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7" name="AutoShape 12">
              <a:extLst>
                <a:ext uri="{FF2B5EF4-FFF2-40B4-BE49-F238E27FC236}">
                  <a16:creationId xmlns:a16="http://schemas.microsoft.com/office/drawing/2014/main" id="{74D08F3D-EFC8-46D3-B355-A65003D64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543" y="3492202"/>
              <a:ext cx="4320000" cy="1620000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8" name="AutoShape 12">
              <a:extLst>
                <a:ext uri="{FF2B5EF4-FFF2-40B4-BE49-F238E27FC236}">
                  <a16:creationId xmlns:a16="http://schemas.microsoft.com/office/drawing/2014/main" id="{2AA205A3-EC97-405C-8990-F45143F00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543" y="2547092"/>
              <a:ext cx="3600000" cy="1620000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9" name="AutoShape 12">
              <a:extLst>
                <a:ext uri="{FF2B5EF4-FFF2-40B4-BE49-F238E27FC236}">
                  <a16:creationId xmlns:a16="http://schemas.microsoft.com/office/drawing/2014/main" id="{20EA40BC-3EB1-40D8-9C01-48138D179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543" y="1601982"/>
              <a:ext cx="2880000" cy="1620000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FFD9FA2C-D235-4437-85A9-733681747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912" y="5362527"/>
              <a:ext cx="2557260" cy="60685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최초 모집단</a:t>
              </a:r>
            </a:p>
            <a:p>
              <a:pPr algn="ctr"/>
              <a:r>
                <a:rPr kumimoji="0" lang="en-US" altLang="ko-KR" sz="1400" dirty="0">
                  <a:solidFill>
                    <a:schemeClr val="bg1"/>
                  </a:solidFill>
                  <a:latin typeface="+mn-ea"/>
                </a:rPr>
                <a:t>8,315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3E5FA252-A5EC-434B-9375-A33BB38E2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912" y="4389767"/>
              <a:ext cx="2557261" cy="60685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1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차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노이즈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제거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kumimoji="0" lang="en-US" altLang="ko-KR" sz="1400" dirty="0">
                  <a:solidFill>
                    <a:schemeClr val="bg1"/>
                  </a:solidFill>
                  <a:latin typeface="+mn-ea"/>
                </a:rPr>
                <a:t>3,504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9F918C15-A0F8-4ABD-BB65-A8851C88A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912" y="3490119"/>
              <a:ext cx="2557261" cy="60685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en-US" altLang="ko-KR" sz="1400" dirty="0">
                  <a:solidFill>
                    <a:schemeClr val="bg1"/>
                  </a:solidFill>
                  <a:latin typeface="+mn-ea"/>
                </a:rPr>
                <a:t>2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차 노이즈 제거</a:t>
              </a:r>
            </a:p>
            <a:p>
              <a:pPr algn="ctr"/>
              <a:r>
                <a:rPr kumimoji="0" lang="en-US" altLang="ko-KR" sz="1400" dirty="0">
                  <a:solidFill>
                    <a:schemeClr val="bg1"/>
                  </a:solidFill>
                  <a:latin typeface="+mn-ea"/>
                </a:rPr>
                <a:t>2,643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185421A-3BCE-4FA5-8A62-9DA730F7C1DA}"/>
                </a:ext>
              </a:extLst>
            </p:cNvPr>
            <p:cNvGrpSpPr/>
            <p:nvPr/>
          </p:nvGrpSpPr>
          <p:grpSpPr>
            <a:xfrm>
              <a:off x="1708913" y="656872"/>
              <a:ext cx="2557261" cy="1620000"/>
              <a:chOff x="1708913" y="656872"/>
              <a:chExt cx="2557261" cy="1620000"/>
            </a:xfrm>
          </p:grpSpPr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F6FAF30B-7A99-441F-8C60-13DCAD3F8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7543" y="656872"/>
                <a:ext cx="2160000" cy="1620000"/>
              </a:xfrm>
              <a:prstGeom prst="can">
                <a:avLst>
                  <a:gd name="adj" fmla="val 50000"/>
                </a:avLst>
              </a:prstGeom>
              <a:solidFill>
                <a:srgbClr val="FFC000"/>
              </a:solidFill>
              <a:ln w="25400">
                <a:noFill/>
                <a:round/>
                <a:headEnd/>
                <a:tailEnd/>
              </a:ln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B w="57150" h="38100" prst="artDeco"/>
                </a:sp3d>
              </a:bodyPr>
              <a:lstStyle/>
              <a:p>
                <a:pPr algn="ctr"/>
                <a:endParaRPr kumimoji="0" lang="ko-KR" altLang="ko-KR" sz="1200">
                  <a:latin typeface="+mn-ea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2A7BE7D-83D2-4AEC-8318-A213431E15FB}"/>
                  </a:ext>
                </a:extLst>
              </p:cNvPr>
              <p:cNvSpPr/>
              <p:nvPr/>
            </p:nvSpPr>
            <p:spPr>
              <a:xfrm>
                <a:off x="1708913" y="1497987"/>
                <a:ext cx="2557261" cy="749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b="1" dirty="0">
                    <a:latin typeface="+mn-ea"/>
                  </a:rPr>
                  <a:t>핵심특허</a:t>
                </a:r>
                <a:endParaRPr lang="en-US" altLang="ko-KR" b="1" dirty="0">
                  <a:latin typeface="+mn-ea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b="1" dirty="0">
                    <a:latin typeface="+mn-ea"/>
                  </a:rPr>
                  <a:t>74</a:t>
                </a:r>
                <a:r>
                  <a:rPr lang="ko-KR" altLang="en-US" b="1" dirty="0">
                    <a:latin typeface="+mn-ea"/>
                  </a:rPr>
                  <a:t>건</a:t>
                </a:r>
              </a:p>
            </p:txBody>
          </p:sp>
        </p:grp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A3175724-E3D5-4ADD-B8EE-6CAB6202E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912" y="2570127"/>
              <a:ext cx="2557261" cy="60685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최종 모집단</a:t>
              </a:r>
              <a:endParaRPr kumimoji="0"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1,101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</p:grp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A7DE1739-955B-41C5-954D-5E4EEDE5A416}"/>
              </a:ext>
            </a:extLst>
          </p:cNvPr>
          <p:cNvSpPr/>
          <p:nvPr/>
        </p:nvSpPr>
        <p:spPr>
          <a:xfrm>
            <a:off x="3892766" y="1379591"/>
            <a:ext cx="2204836" cy="125929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788067-DE59-4B2D-AAFE-CB74533A17EA}"/>
              </a:ext>
            </a:extLst>
          </p:cNvPr>
          <p:cNvSpPr txBox="1"/>
          <p:nvPr/>
        </p:nvSpPr>
        <p:spPr>
          <a:xfrm>
            <a:off x="4963057" y="1796597"/>
            <a:ext cx="6776214" cy="288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핵심특허 선정 근거 </a:t>
            </a: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핵심 특허 선정 기준에 따라 점수 확립 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소분류별 상위 점수</a:t>
            </a:r>
            <a:r>
              <a:rPr lang="en-US" altLang="ko-KR" sz="2400" dirty="0"/>
              <a:t> 5</a:t>
            </a:r>
            <a:r>
              <a:rPr lang="ko-KR" altLang="en-US" sz="2400" dirty="0"/>
              <a:t>개의</a:t>
            </a:r>
            <a:r>
              <a:rPr lang="en-US" altLang="ko-KR" sz="2400" dirty="0"/>
              <a:t> </a:t>
            </a:r>
            <a:r>
              <a:rPr lang="ko-KR" altLang="en-US" sz="2400" dirty="0"/>
              <a:t>특허 수립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000" i="1" dirty="0"/>
              <a:t>단</a:t>
            </a:r>
            <a:r>
              <a:rPr lang="en-US" altLang="ko-KR" sz="2000" i="1" dirty="0"/>
              <a:t>, </a:t>
            </a:r>
            <a:r>
              <a:rPr lang="ko-KR" altLang="en-US" sz="2000" i="1" dirty="0"/>
              <a:t>광각기술</a:t>
            </a:r>
            <a:r>
              <a:rPr lang="en-US" altLang="ko-KR" sz="2000" i="1" dirty="0"/>
              <a:t>(ABE)</a:t>
            </a:r>
            <a:r>
              <a:rPr lang="ko-KR" altLang="en-US" sz="2000" i="1" dirty="0"/>
              <a:t>의 경우</a:t>
            </a:r>
            <a:r>
              <a:rPr lang="en-US" altLang="ko-KR" sz="2000" i="1" dirty="0"/>
              <a:t>,</a:t>
            </a:r>
            <a:r>
              <a:rPr lang="ko-KR" altLang="en-US" sz="2000" i="1" dirty="0"/>
              <a:t> </a:t>
            </a:r>
            <a:r>
              <a:rPr lang="en-US" altLang="ko-KR" sz="2000" i="1" dirty="0"/>
              <a:t>4</a:t>
            </a:r>
            <a:r>
              <a:rPr lang="ko-KR" altLang="en-US" sz="2000" i="1" dirty="0"/>
              <a:t>개</a:t>
            </a:r>
            <a:endParaRPr lang="en-US" altLang="ko-KR" sz="20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최근 동향에 따라 최종 기술 표본의 특허 수립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693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887C917-479F-4E3D-9CDC-1738960C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793A84C3-1A35-4AB7-B414-57C713893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상위 </a:t>
            </a:r>
            <a:r>
              <a:rPr lang="en-US" altLang="ko-KR" dirty="0"/>
              <a:t>15</a:t>
            </a:r>
            <a:r>
              <a:rPr lang="ko-KR" altLang="en-US" dirty="0"/>
              <a:t>개 기업별 핵심특허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2886FC7-3CF4-4C2D-8945-25245DCF63F8}"/>
              </a:ext>
            </a:extLst>
          </p:cNvPr>
          <p:cNvCxnSpPr/>
          <p:nvPr/>
        </p:nvCxnSpPr>
        <p:spPr>
          <a:xfrm>
            <a:off x="2271373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3F979C1-C17E-4943-B47C-E3B15158AD78}"/>
              </a:ext>
            </a:extLst>
          </p:cNvPr>
          <p:cNvCxnSpPr/>
          <p:nvPr/>
        </p:nvCxnSpPr>
        <p:spPr>
          <a:xfrm>
            <a:off x="1567434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56E54E-3DF6-49C3-A31B-6338DDF24820}"/>
              </a:ext>
            </a:extLst>
          </p:cNvPr>
          <p:cNvCxnSpPr/>
          <p:nvPr/>
        </p:nvCxnSpPr>
        <p:spPr>
          <a:xfrm>
            <a:off x="2975312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266A6E-728B-4187-ADAE-6863D4D328D4}"/>
              </a:ext>
            </a:extLst>
          </p:cNvPr>
          <p:cNvCxnSpPr/>
          <p:nvPr/>
        </p:nvCxnSpPr>
        <p:spPr>
          <a:xfrm>
            <a:off x="3679251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F5BFBDC-846D-4BE3-ADF2-88A5FE572FB6}"/>
              </a:ext>
            </a:extLst>
          </p:cNvPr>
          <p:cNvCxnSpPr/>
          <p:nvPr/>
        </p:nvCxnSpPr>
        <p:spPr>
          <a:xfrm>
            <a:off x="5087129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9619BF9-445D-45F2-BE7C-70A498AD3278}"/>
              </a:ext>
            </a:extLst>
          </p:cNvPr>
          <p:cNvCxnSpPr/>
          <p:nvPr/>
        </p:nvCxnSpPr>
        <p:spPr>
          <a:xfrm>
            <a:off x="6495007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81CEA8-6604-4449-9FCF-5A733D801694}"/>
              </a:ext>
            </a:extLst>
          </p:cNvPr>
          <p:cNvCxnSpPr/>
          <p:nvPr/>
        </p:nvCxnSpPr>
        <p:spPr>
          <a:xfrm>
            <a:off x="7902885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46270A-4916-4902-BCB5-02AF0FFB8C3D}"/>
              </a:ext>
            </a:extLst>
          </p:cNvPr>
          <p:cNvCxnSpPr/>
          <p:nvPr/>
        </p:nvCxnSpPr>
        <p:spPr>
          <a:xfrm>
            <a:off x="9310763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94CBBB9-43BD-4CCE-B3A0-5B88C8ABA708}"/>
              </a:ext>
            </a:extLst>
          </p:cNvPr>
          <p:cNvCxnSpPr/>
          <p:nvPr/>
        </p:nvCxnSpPr>
        <p:spPr>
          <a:xfrm>
            <a:off x="10718641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205F301-F035-408E-B361-64B634B5818A}"/>
              </a:ext>
            </a:extLst>
          </p:cNvPr>
          <p:cNvCxnSpPr/>
          <p:nvPr/>
        </p:nvCxnSpPr>
        <p:spPr>
          <a:xfrm>
            <a:off x="11422575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4CAA51-ACCA-4EBB-B894-61E77D117A35}"/>
              </a:ext>
            </a:extLst>
          </p:cNvPr>
          <p:cNvCxnSpPr/>
          <p:nvPr/>
        </p:nvCxnSpPr>
        <p:spPr>
          <a:xfrm>
            <a:off x="4383190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559C30C-FEAA-4C7B-956E-8DB7E1AB851B}"/>
              </a:ext>
            </a:extLst>
          </p:cNvPr>
          <p:cNvCxnSpPr/>
          <p:nvPr/>
        </p:nvCxnSpPr>
        <p:spPr>
          <a:xfrm>
            <a:off x="5791068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079C43-6EA9-4B64-9817-7FBB29152CDE}"/>
              </a:ext>
            </a:extLst>
          </p:cNvPr>
          <p:cNvCxnSpPr/>
          <p:nvPr/>
        </p:nvCxnSpPr>
        <p:spPr>
          <a:xfrm>
            <a:off x="7198946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0556B6-5913-49F9-B637-F0B2DDD5244A}"/>
              </a:ext>
            </a:extLst>
          </p:cNvPr>
          <p:cNvCxnSpPr/>
          <p:nvPr/>
        </p:nvCxnSpPr>
        <p:spPr>
          <a:xfrm>
            <a:off x="8606824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B8861E-C473-4E43-B13D-B7A491C2D493}"/>
              </a:ext>
            </a:extLst>
          </p:cNvPr>
          <p:cNvCxnSpPr/>
          <p:nvPr/>
        </p:nvCxnSpPr>
        <p:spPr>
          <a:xfrm>
            <a:off x="10014702" y="1513374"/>
            <a:ext cx="0" cy="383177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D75E37-7772-4B7B-8A98-530E2B3650B2}"/>
              </a:ext>
            </a:extLst>
          </p:cNvPr>
          <p:cNvSpPr/>
          <p:nvPr/>
        </p:nvSpPr>
        <p:spPr>
          <a:xfrm>
            <a:off x="1230008" y="5481716"/>
            <a:ext cx="67518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INTEL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ECD7C7-AF22-4AED-94A4-3B7A6E8D913D}"/>
              </a:ext>
            </a:extLst>
          </p:cNvPr>
          <p:cNvSpPr/>
          <p:nvPr/>
        </p:nvSpPr>
        <p:spPr>
          <a:xfrm>
            <a:off x="1929989" y="5775632"/>
            <a:ext cx="67678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SONY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699DDA-BC5C-4020-B7FB-98C643796C48}"/>
              </a:ext>
            </a:extLst>
          </p:cNvPr>
          <p:cNvSpPr/>
          <p:nvPr/>
        </p:nvSpPr>
        <p:spPr>
          <a:xfrm>
            <a:off x="2397262" y="5481716"/>
            <a:ext cx="11469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RAYTHEON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93F269-4131-440C-8906-F120B46F126B}"/>
              </a:ext>
            </a:extLst>
          </p:cNvPr>
          <p:cNvSpPr/>
          <p:nvPr/>
        </p:nvSpPr>
        <p:spPr>
          <a:xfrm>
            <a:off x="3134069" y="5775632"/>
            <a:ext cx="10903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SAMSUNG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4788A3-5521-4C4A-99E7-3D4E834D83D2}"/>
              </a:ext>
            </a:extLst>
          </p:cNvPr>
          <p:cNvSpPr/>
          <p:nvPr/>
        </p:nvSpPr>
        <p:spPr>
          <a:xfrm>
            <a:off x="3764187" y="5481716"/>
            <a:ext cx="123700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BROADCOM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45538C-EA48-41B6-86B4-B408DF8D5E40}"/>
              </a:ext>
            </a:extLst>
          </p:cNvPr>
          <p:cNvSpPr/>
          <p:nvPr/>
        </p:nvSpPr>
        <p:spPr>
          <a:xfrm>
            <a:off x="4563820" y="5775632"/>
            <a:ext cx="105349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ERICSSON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4A0753-19BB-43A1-A7C6-6BC254B55050}"/>
              </a:ext>
            </a:extLst>
          </p:cNvPr>
          <p:cNvSpPr/>
          <p:nvPr/>
        </p:nvSpPr>
        <p:spPr>
          <a:xfrm>
            <a:off x="5159516" y="5481716"/>
            <a:ext cx="126310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QUALCOMM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75EE34-C2B1-40D7-BA1E-0BFBD34BEB9E}"/>
              </a:ext>
            </a:extLst>
          </p:cNvPr>
          <p:cNvSpPr/>
          <p:nvPr/>
        </p:nvSpPr>
        <p:spPr>
          <a:xfrm>
            <a:off x="6223631" y="5775632"/>
            <a:ext cx="538930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NEC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E004E1-F7A1-477A-A364-872C580E0BA6}"/>
              </a:ext>
            </a:extLst>
          </p:cNvPr>
          <p:cNvSpPr/>
          <p:nvPr/>
        </p:nvSpPr>
        <p:spPr>
          <a:xfrm>
            <a:off x="6747764" y="5481716"/>
            <a:ext cx="9023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HITACHI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DA1518-15D1-4637-975C-493BF362539B}"/>
              </a:ext>
            </a:extLst>
          </p:cNvPr>
          <p:cNvSpPr/>
          <p:nvPr/>
        </p:nvSpPr>
        <p:spPr>
          <a:xfrm>
            <a:off x="7285889" y="5775632"/>
            <a:ext cx="123399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PANASONIC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F124A0-330F-41BA-9D55-18968CE172C5}"/>
              </a:ext>
            </a:extLst>
          </p:cNvPr>
          <p:cNvSpPr/>
          <p:nvPr/>
        </p:nvSpPr>
        <p:spPr>
          <a:xfrm>
            <a:off x="8345972" y="5481716"/>
            <a:ext cx="52770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IBM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949F9E-18B9-4A42-907D-07C899AA3517}"/>
              </a:ext>
            </a:extLst>
          </p:cNvPr>
          <p:cNvSpPr/>
          <p:nvPr/>
        </p:nvSpPr>
        <p:spPr>
          <a:xfrm>
            <a:off x="8851823" y="5775632"/>
            <a:ext cx="917880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ALCATEL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BC30F7-F649-41DA-8A03-5EFCECBDA88A}"/>
              </a:ext>
            </a:extLst>
          </p:cNvPr>
          <p:cNvSpPr/>
          <p:nvPr/>
        </p:nvSpPr>
        <p:spPr>
          <a:xfrm>
            <a:off x="9416786" y="5481716"/>
            <a:ext cx="121539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MITSUBISHI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7AB54D-9980-4BA6-AB3A-E6BDA0B8DB2A}"/>
              </a:ext>
            </a:extLst>
          </p:cNvPr>
          <p:cNvSpPr/>
          <p:nvPr/>
        </p:nvSpPr>
        <p:spPr>
          <a:xfrm>
            <a:off x="10329752" y="5775632"/>
            <a:ext cx="77777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SHARP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D1179C-721F-4BDF-819F-54C542B23C0B}"/>
              </a:ext>
            </a:extLst>
          </p:cNvPr>
          <p:cNvSpPr/>
          <p:nvPr/>
        </p:nvSpPr>
        <p:spPr>
          <a:xfrm>
            <a:off x="10901342" y="5373994"/>
            <a:ext cx="1042465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dirty="0"/>
              <a:t>HUGHES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AIRCRAFT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AED996B-5FE3-448E-A2F3-2556529237B5}"/>
              </a:ext>
            </a:extLst>
          </p:cNvPr>
          <p:cNvCxnSpPr>
            <a:cxnSpLocks/>
          </p:cNvCxnSpPr>
          <p:nvPr/>
        </p:nvCxnSpPr>
        <p:spPr>
          <a:xfrm>
            <a:off x="1141583" y="2349521"/>
            <a:ext cx="10548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9BF76C-5A2D-471A-B2C4-1B6040C2CFF8}"/>
              </a:ext>
            </a:extLst>
          </p:cNvPr>
          <p:cNvSpPr/>
          <p:nvPr/>
        </p:nvSpPr>
        <p:spPr>
          <a:xfrm>
            <a:off x="245244" y="2164335"/>
            <a:ext cx="90998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b="1" dirty="0"/>
              <a:t>구성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0EEF5C-6A57-4885-B523-F5B38B33C4C4}"/>
              </a:ext>
            </a:extLst>
          </p:cNvPr>
          <p:cNvCxnSpPr>
            <a:cxnSpLocks/>
          </p:cNvCxnSpPr>
          <p:nvPr/>
        </p:nvCxnSpPr>
        <p:spPr>
          <a:xfrm>
            <a:off x="1141583" y="4297308"/>
            <a:ext cx="10548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CC576A-6A7F-426B-BF5A-D48CAA869D81}"/>
              </a:ext>
            </a:extLst>
          </p:cNvPr>
          <p:cNvSpPr/>
          <p:nvPr/>
        </p:nvSpPr>
        <p:spPr>
          <a:xfrm>
            <a:off x="245244" y="4112642"/>
            <a:ext cx="90998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b="1" dirty="0"/>
              <a:t>기판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EFA4D3B-2E9D-4AED-8BD0-993B0ECA6E02}"/>
              </a:ext>
            </a:extLst>
          </p:cNvPr>
          <p:cNvSpPr/>
          <p:nvPr/>
        </p:nvSpPr>
        <p:spPr>
          <a:xfrm>
            <a:off x="10570237" y="2206094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3FB0D5B-65DE-4F93-907B-091080DBA925}"/>
              </a:ext>
            </a:extLst>
          </p:cNvPr>
          <p:cNvSpPr/>
          <p:nvPr/>
        </p:nvSpPr>
        <p:spPr>
          <a:xfrm>
            <a:off x="8461485" y="2206094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3057408-9277-43C5-85E6-73BF0A9B2147}"/>
              </a:ext>
            </a:extLst>
          </p:cNvPr>
          <p:cNvSpPr/>
          <p:nvPr/>
        </p:nvSpPr>
        <p:spPr>
          <a:xfrm>
            <a:off x="2825974" y="2206094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8A84685-C1C5-4388-B153-C58FF41B0656}"/>
              </a:ext>
            </a:extLst>
          </p:cNvPr>
          <p:cNvSpPr>
            <a:spLocks noChangeAspect="1"/>
          </p:cNvSpPr>
          <p:nvPr/>
        </p:nvSpPr>
        <p:spPr>
          <a:xfrm>
            <a:off x="1333434" y="2115258"/>
            <a:ext cx="468000" cy="46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F70B131-26A6-41A7-9C8A-758332D6262F}"/>
              </a:ext>
            </a:extLst>
          </p:cNvPr>
          <p:cNvSpPr>
            <a:spLocks noChangeAspect="1"/>
          </p:cNvSpPr>
          <p:nvPr/>
        </p:nvSpPr>
        <p:spPr>
          <a:xfrm>
            <a:off x="3445246" y="2115000"/>
            <a:ext cx="468000" cy="46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E6BB435-A539-477F-A52B-A4878888BB39}"/>
              </a:ext>
            </a:extLst>
          </p:cNvPr>
          <p:cNvSpPr>
            <a:spLocks noChangeAspect="1"/>
          </p:cNvSpPr>
          <p:nvPr/>
        </p:nvSpPr>
        <p:spPr>
          <a:xfrm>
            <a:off x="2034383" y="2115000"/>
            <a:ext cx="468000" cy="46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63E1C60-5210-4D03-A146-98B63776579A}"/>
              </a:ext>
            </a:extLst>
          </p:cNvPr>
          <p:cNvCxnSpPr>
            <a:cxnSpLocks/>
          </p:cNvCxnSpPr>
          <p:nvPr/>
        </p:nvCxnSpPr>
        <p:spPr>
          <a:xfrm>
            <a:off x="1141583" y="3323155"/>
            <a:ext cx="10548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4B51B78-F56C-4E32-8347-F292A3B38FAD}"/>
              </a:ext>
            </a:extLst>
          </p:cNvPr>
          <p:cNvSpPr/>
          <p:nvPr/>
        </p:nvSpPr>
        <p:spPr>
          <a:xfrm>
            <a:off x="245244" y="3138489"/>
            <a:ext cx="909984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b="1" dirty="0"/>
              <a:t>기능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ECE7B86-AC75-47E7-9021-63A1DEC32618}"/>
              </a:ext>
            </a:extLst>
          </p:cNvPr>
          <p:cNvSpPr>
            <a:spLocks noChangeAspect="1"/>
          </p:cNvSpPr>
          <p:nvPr/>
        </p:nvSpPr>
        <p:spPr>
          <a:xfrm>
            <a:off x="5650696" y="3182659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5ACDAE1-F804-48C1-A81A-4BC4C7E38202}"/>
              </a:ext>
            </a:extLst>
          </p:cNvPr>
          <p:cNvSpPr>
            <a:spLocks noChangeAspect="1"/>
          </p:cNvSpPr>
          <p:nvPr/>
        </p:nvSpPr>
        <p:spPr>
          <a:xfrm>
            <a:off x="2126056" y="3182659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2979D9E-5916-4376-9AA3-0D8BCD542668}"/>
              </a:ext>
            </a:extLst>
          </p:cNvPr>
          <p:cNvSpPr>
            <a:spLocks noChangeAspect="1"/>
          </p:cNvSpPr>
          <p:nvPr/>
        </p:nvSpPr>
        <p:spPr>
          <a:xfrm>
            <a:off x="10593850" y="3182659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6F5E109-72C6-4EA3-BD50-6EE90A89015F}"/>
              </a:ext>
            </a:extLst>
          </p:cNvPr>
          <p:cNvSpPr>
            <a:spLocks noChangeAspect="1"/>
          </p:cNvSpPr>
          <p:nvPr/>
        </p:nvSpPr>
        <p:spPr>
          <a:xfrm>
            <a:off x="1238202" y="2999729"/>
            <a:ext cx="653860" cy="6538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DC37C3A-324D-463F-9BDE-FAA7CD121575}"/>
              </a:ext>
            </a:extLst>
          </p:cNvPr>
          <p:cNvSpPr>
            <a:spLocks noChangeAspect="1"/>
          </p:cNvSpPr>
          <p:nvPr/>
        </p:nvSpPr>
        <p:spPr>
          <a:xfrm>
            <a:off x="1423434" y="4151676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EC31A11-F2DC-43ED-BF62-128E6F6256AB}"/>
              </a:ext>
            </a:extLst>
          </p:cNvPr>
          <p:cNvSpPr>
            <a:spLocks noChangeAspect="1"/>
          </p:cNvSpPr>
          <p:nvPr/>
        </p:nvSpPr>
        <p:spPr>
          <a:xfrm>
            <a:off x="2826720" y="4151676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AA11FE3-23D2-483D-9EAA-FEFC6CA0E183}"/>
              </a:ext>
            </a:extLst>
          </p:cNvPr>
          <p:cNvSpPr>
            <a:spLocks noChangeAspect="1"/>
          </p:cNvSpPr>
          <p:nvPr/>
        </p:nvSpPr>
        <p:spPr>
          <a:xfrm>
            <a:off x="5644996" y="4151676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F9CC9CD-F119-407B-8CFE-921B9C2F9F9E}"/>
              </a:ext>
            </a:extLst>
          </p:cNvPr>
          <p:cNvSpPr>
            <a:spLocks noChangeAspect="1"/>
          </p:cNvSpPr>
          <p:nvPr/>
        </p:nvSpPr>
        <p:spPr>
          <a:xfrm>
            <a:off x="8462819" y="4151676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B7ABB2D-B5CF-485B-9FE0-82B0BF317C53}"/>
              </a:ext>
            </a:extLst>
          </p:cNvPr>
          <p:cNvSpPr>
            <a:spLocks noChangeAspect="1"/>
          </p:cNvSpPr>
          <p:nvPr/>
        </p:nvSpPr>
        <p:spPr>
          <a:xfrm>
            <a:off x="6351002" y="4151676"/>
            <a:ext cx="288000" cy="28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4283D02-F852-47D2-B8CA-88788708219D}"/>
              </a:ext>
            </a:extLst>
          </p:cNvPr>
          <p:cNvSpPr>
            <a:spLocks noChangeAspect="1"/>
          </p:cNvSpPr>
          <p:nvPr/>
        </p:nvSpPr>
        <p:spPr>
          <a:xfrm>
            <a:off x="2034383" y="4056925"/>
            <a:ext cx="468000" cy="46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048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532F90-F844-4C94-BDC8-AE05CC2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7EF60-8BA2-43CF-911B-427A111E3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기술발전도</a:t>
            </a:r>
            <a:r>
              <a:rPr lang="en-US" altLang="ko-KR" dirty="0"/>
              <a:t> – AAA&amp;AAB</a:t>
            </a:r>
            <a:endParaRPr lang="ko-KR" altLang="en-US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F007EFC-24CD-4B23-8355-5F46A7739FB1}"/>
              </a:ext>
            </a:extLst>
          </p:cNvPr>
          <p:cNvGrpSpPr/>
          <p:nvPr/>
        </p:nvGrpSpPr>
        <p:grpSpPr>
          <a:xfrm>
            <a:off x="2786699" y="1485143"/>
            <a:ext cx="1319593" cy="1938385"/>
            <a:chOff x="2821424" y="1357818"/>
            <a:chExt cx="1319593" cy="19383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47191D-4C06-493A-89ED-C702CD1A216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220" y="2036203"/>
              <a:ext cx="1260000" cy="1260000"/>
            </a:xfrm>
            <a:prstGeom prst="rect">
              <a:avLst/>
            </a:prstGeom>
          </p:spPr>
        </p:pic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6AAF9E9-C236-45EB-B78F-5B38E7DE1F39}"/>
                </a:ext>
              </a:extLst>
            </p:cNvPr>
            <p:cNvGrpSpPr/>
            <p:nvPr/>
          </p:nvGrpSpPr>
          <p:grpSpPr>
            <a:xfrm>
              <a:off x="2821424" y="1357818"/>
              <a:ext cx="1319593" cy="518787"/>
              <a:chOff x="2821424" y="1357818"/>
              <a:chExt cx="1319593" cy="51878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D0444FD-AB5F-4815-9931-509E9F1EEAB6}"/>
                  </a:ext>
                </a:extLst>
              </p:cNvPr>
              <p:cNvSpPr/>
              <p:nvPr/>
            </p:nvSpPr>
            <p:spPr>
              <a:xfrm>
                <a:off x="2821424" y="1599606"/>
                <a:ext cx="1319593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US 6518932 B1</a:t>
                </a:r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BB19F6F-E66F-4BA9-A32B-47DF7067DA36}"/>
                  </a:ext>
                </a:extLst>
              </p:cNvPr>
              <p:cNvSpPr/>
              <p:nvPr/>
            </p:nvSpPr>
            <p:spPr>
              <a:xfrm>
                <a:off x="3004166" y="1357818"/>
                <a:ext cx="954108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t"/>
                <a:r>
                  <a:rPr lang="ko-KR" altLang="en-US" sz="1200" b="1" i="0" dirty="0">
                    <a:solidFill>
                      <a:srgbClr val="444444"/>
                    </a:solidFill>
                    <a:effectLst/>
                    <a:latin typeface="+mn-ea"/>
                  </a:rPr>
                  <a:t>슬롯안테나</a:t>
                </a:r>
                <a:endParaRPr lang="en-US" altLang="ko-KR" sz="1200" b="1" i="0" dirty="0">
                  <a:solidFill>
                    <a:srgbClr val="444444"/>
                  </a:solidFill>
                  <a:effectLst/>
                  <a:latin typeface="+mn-ea"/>
                </a:endParaRPr>
              </a:p>
            </p:txBody>
          </p: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49AD691-9949-4DD1-BA73-73821C699DAD}"/>
              </a:ext>
            </a:extLst>
          </p:cNvPr>
          <p:cNvGrpSpPr/>
          <p:nvPr/>
        </p:nvGrpSpPr>
        <p:grpSpPr>
          <a:xfrm>
            <a:off x="4141061" y="1485143"/>
            <a:ext cx="1305165" cy="1938385"/>
            <a:chOff x="4208069" y="1357818"/>
            <a:chExt cx="1305165" cy="193838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2D37B0-B44F-4610-A6F3-F1FEF916880B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0650" y="2036203"/>
              <a:ext cx="1260000" cy="1260000"/>
            </a:xfrm>
            <a:prstGeom prst="rect">
              <a:avLst/>
            </a:prstGeom>
          </p:spPr>
        </p:pic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A7E7120E-CE35-4512-91A8-C6D9DE706654}"/>
                </a:ext>
              </a:extLst>
            </p:cNvPr>
            <p:cNvGrpSpPr/>
            <p:nvPr/>
          </p:nvGrpSpPr>
          <p:grpSpPr>
            <a:xfrm>
              <a:off x="4208069" y="1357818"/>
              <a:ext cx="1305165" cy="518787"/>
              <a:chOff x="4208069" y="1357818"/>
              <a:chExt cx="1305165" cy="51878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A9CA1C1-F17D-49A6-97CE-1660F9BD108D}"/>
                  </a:ext>
                </a:extLst>
              </p:cNvPr>
              <p:cNvSpPr/>
              <p:nvPr/>
            </p:nvSpPr>
            <p:spPr>
              <a:xfrm>
                <a:off x="4460541" y="1357818"/>
                <a:ext cx="800219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t"/>
                <a:r>
                  <a:rPr lang="ko-KR" altLang="en-US" sz="1200" b="1" i="0" dirty="0">
                    <a:effectLst/>
                    <a:latin typeface="+mn-ea"/>
                  </a:rPr>
                  <a:t>혼안테나</a:t>
                </a:r>
                <a:endParaRPr lang="en-US" altLang="ko-KR" sz="1200" b="1" i="0" dirty="0">
                  <a:effectLst/>
                  <a:latin typeface="+mn-ea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4EF3036-FF91-4CF9-B569-9572A6EE1FB6}"/>
                  </a:ext>
                </a:extLst>
              </p:cNvPr>
              <p:cNvSpPr/>
              <p:nvPr/>
            </p:nvSpPr>
            <p:spPr>
              <a:xfrm>
                <a:off x="4208069" y="1599606"/>
                <a:ext cx="1305165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EP 1369955 B1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3927858-4713-4A74-8F6C-FC5A88E66BBC}"/>
              </a:ext>
            </a:extLst>
          </p:cNvPr>
          <p:cNvGrpSpPr/>
          <p:nvPr/>
        </p:nvGrpSpPr>
        <p:grpSpPr>
          <a:xfrm>
            <a:off x="7475808" y="1485143"/>
            <a:ext cx="1703770" cy="1938385"/>
            <a:chOff x="7566305" y="1357818"/>
            <a:chExt cx="1703770" cy="193838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6FDAA03-C3C5-4592-A912-53C32ACD1AA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8190" y="2036203"/>
              <a:ext cx="1260000" cy="1260000"/>
            </a:xfrm>
            <a:prstGeom prst="rect">
              <a:avLst/>
            </a:prstGeom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A4E726F-B7B1-47B7-BEC6-FFDA7171E684}"/>
                </a:ext>
              </a:extLst>
            </p:cNvPr>
            <p:cNvGrpSpPr/>
            <p:nvPr/>
          </p:nvGrpSpPr>
          <p:grpSpPr>
            <a:xfrm>
              <a:off x="7566305" y="1357818"/>
              <a:ext cx="1703770" cy="518787"/>
              <a:chOff x="7566305" y="1357818"/>
              <a:chExt cx="1703770" cy="51878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1B7A490-259C-47B0-BD59-0EC8D984A2CE}"/>
                  </a:ext>
                </a:extLst>
              </p:cNvPr>
              <p:cNvSpPr/>
              <p:nvPr/>
            </p:nvSpPr>
            <p:spPr>
              <a:xfrm>
                <a:off x="7566305" y="1357818"/>
                <a:ext cx="1703770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t"/>
                <a:r>
                  <a:rPr lang="ko-KR" altLang="en-US" sz="1200" b="1" i="0" dirty="0">
                    <a:solidFill>
                      <a:srgbClr val="444444"/>
                    </a:solidFill>
                    <a:effectLst/>
                    <a:latin typeface="+mn-ea"/>
                  </a:rPr>
                  <a:t>칩 연결 안테나</a:t>
                </a:r>
                <a:endParaRPr lang="en-US" altLang="ko-KR" sz="1200" b="1" i="0" dirty="0">
                  <a:solidFill>
                    <a:srgbClr val="444444"/>
                  </a:solidFill>
                  <a:effectLst/>
                  <a:latin typeface="+mn-ea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CDCB13D-68A5-4CCE-AF28-C8A5F98B4A74}"/>
                  </a:ext>
                </a:extLst>
              </p:cNvPr>
              <p:cNvSpPr/>
              <p:nvPr/>
            </p:nvSpPr>
            <p:spPr>
              <a:xfrm>
                <a:off x="7758395" y="1599606"/>
                <a:ext cx="1319593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US 8983399 B2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049ED11-7A18-4FC3-842B-8B414C7B6A58}"/>
              </a:ext>
            </a:extLst>
          </p:cNvPr>
          <p:cNvGrpSpPr/>
          <p:nvPr/>
        </p:nvGrpSpPr>
        <p:grpSpPr>
          <a:xfrm>
            <a:off x="8828364" y="1392810"/>
            <a:ext cx="1766076" cy="2030718"/>
            <a:chOff x="8870445" y="1265485"/>
            <a:chExt cx="1766076" cy="203071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39927CF-E6AD-4F23-A75C-71DC9AFADDEC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9054" y="2036203"/>
              <a:ext cx="1260000" cy="1260000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97597E2-E923-487F-AEBA-9B787D3B9AC8}"/>
                </a:ext>
              </a:extLst>
            </p:cNvPr>
            <p:cNvGrpSpPr/>
            <p:nvPr/>
          </p:nvGrpSpPr>
          <p:grpSpPr>
            <a:xfrm>
              <a:off x="8870445" y="1265485"/>
              <a:ext cx="1766076" cy="611120"/>
              <a:chOff x="8870445" y="1265485"/>
              <a:chExt cx="1766076" cy="61112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06E1C10-5B98-4430-85D3-BB105D89A6AC}"/>
                  </a:ext>
                </a:extLst>
              </p:cNvPr>
              <p:cNvSpPr/>
              <p:nvPr/>
            </p:nvSpPr>
            <p:spPr>
              <a:xfrm>
                <a:off x="8870445" y="1265485"/>
                <a:ext cx="1766076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t"/>
                <a:r>
                  <a:rPr lang="en-US" altLang="ko-KR" sz="1200" b="1" dirty="0">
                    <a:solidFill>
                      <a:srgbClr val="444444"/>
                    </a:solidFill>
                    <a:latin typeface="+mn-ea"/>
                  </a:rPr>
                  <a:t>ON-CHIP</a:t>
                </a:r>
              </a:p>
              <a:p>
                <a:pPr algn="ctr" fontAlgn="t"/>
                <a:r>
                  <a:rPr lang="en-US" altLang="ko-KR" sz="1200" b="1" dirty="0">
                    <a:solidFill>
                      <a:srgbClr val="444444"/>
                    </a:solidFill>
                    <a:latin typeface="+mn-ea"/>
                  </a:rPr>
                  <a:t>ANTENNA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3CF664B-0A33-4652-A772-2D6DB7C0946C}"/>
                  </a:ext>
                </a:extLst>
              </p:cNvPr>
              <p:cNvSpPr/>
              <p:nvPr/>
            </p:nvSpPr>
            <p:spPr>
              <a:xfrm>
                <a:off x="9093688" y="1599606"/>
                <a:ext cx="1319593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US 8917210 B2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A1A28A85-E3D9-492F-85EB-7275EB9EC502}"/>
              </a:ext>
            </a:extLst>
          </p:cNvPr>
          <p:cNvGrpSpPr/>
          <p:nvPr/>
        </p:nvGrpSpPr>
        <p:grpSpPr>
          <a:xfrm>
            <a:off x="10358975" y="1485143"/>
            <a:ext cx="1319593" cy="1938385"/>
            <a:chOff x="10486928" y="1357818"/>
            <a:chExt cx="1319593" cy="193838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1937391-4E5B-4A06-A779-A9F098941A37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29419" y="2036203"/>
              <a:ext cx="1260000" cy="1260000"/>
            </a:xfrm>
            <a:prstGeom prst="rect">
              <a:avLst/>
            </a:prstGeom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DA348DC3-0433-4206-825F-421A6136E570}"/>
                </a:ext>
              </a:extLst>
            </p:cNvPr>
            <p:cNvGrpSpPr/>
            <p:nvPr/>
          </p:nvGrpSpPr>
          <p:grpSpPr>
            <a:xfrm>
              <a:off x="10486928" y="1357818"/>
              <a:ext cx="1319593" cy="518787"/>
              <a:chOff x="10486928" y="1357818"/>
              <a:chExt cx="1319593" cy="51878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6E22BA6-4ABA-4D4D-AAF8-ADDA52644D95}"/>
                  </a:ext>
                </a:extLst>
              </p:cNvPr>
              <p:cNvSpPr/>
              <p:nvPr/>
            </p:nvSpPr>
            <p:spPr>
              <a:xfrm>
                <a:off x="10758197" y="1357818"/>
                <a:ext cx="777052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t"/>
                <a:r>
                  <a:rPr lang="en-US" altLang="ko-KR" sz="1200" b="1" i="0" dirty="0">
                    <a:solidFill>
                      <a:srgbClr val="444444"/>
                    </a:solidFill>
                    <a:effectLst/>
                    <a:latin typeface="+mn-ea"/>
                  </a:rPr>
                  <a:t>LAYER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A37ABCA-E83B-41FF-B816-4A107038CBA9}"/>
                  </a:ext>
                </a:extLst>
              </p:cNvPr>
              <p:cNvSpPr/>
              <p:nvPr/>
            </p:nvSpPr>
            <p:spPr>
              <a:xfrm>
                <a:off x="10486928" y="1599606"/>
                <a:ext cx="1319593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US 9705202 B2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F965F4A-0FAF-4EFD-8E2F-ECBAD9809740}"/>
              </a:ext>
            </a:extLst>
          </p:cNvPr>
          <p:cNvGrpSpPr/>
          <p:nvPr/>
        </p:nvGrpSpPr>
        <p:grpSpPr>
          <a:xfrm>
            <a:off x="418215" y="4234338"/>
            <a:ext cx="1305165" cy="1923733"/>
            <a:chOff x="418215" y="4361663"/>
            <a:chExt cx="1305165" cy="1923733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62D2C8A-80D9-4DB1-8C48-FC526017A830}"/>
                </a:ext>
              </a:extLst>
            </p:cNvPr>
            <p:cNvGrpSpPr/>
            <p:nvPr/>
          </p:nvGrpSpPr>
          <p:grpSpPr>
            <a:xfrm>
              <a:off x="418215" y="4361663"/>
              <a:ext cx="1305165" cy="498259"/>
              <a:chOff x="384355" y="4350088"/>
              <a:chExt cx="1305165" cy="49825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D0B094-C154-4161-9AF7-C11DCBDD0942}"/>
                  </a:ext>
                </a:extLst>
              </p:cNvPr>
              <p:cNvSpPr/>
              <p:nvPr/>
            </p:nvSpPr>
            <p:spPr>
              <a:xfrm>
                <a:off x="639793" y="4350088"/>
                <a:ext cx="794286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t"/>
                <a:r>
                  <a:rPr lang="ko-KR" altLang="en-US" sz="1200" b="1" dirty="0">
                    <a:solidFill>
                      <a:srgbClr val="444444"/>
                    </a:solidFill>
                    <a:latin typeface="+mn-ea"/>
                  </a:rPr>
                  <a:t>슬롯배열</a:t>
                </a:r>
                <a:endParaRPr lang="en-US" altLang="ko-KR" sz="1200" b="1" i="0" dirty="0">
                  <a:solidFill>
                    <a:srgbClr val="444444"/>
                  </a:solidFill>
                  <a:effectLst/>
                  <a:latin typeface="+mn-ea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4124899-A09B-4E70-897E-348E9B2055A2}"/>
                  </a:ext>
                </a:extLst>
              </p:cNvPr>
              <p:cNvSpPr/>
              <p:nvPr/>
            </p:nvSpPr>
            <p:spPr>
              <a:xfrm>
                <a:off x="384355" y="4571348"/>
                <a:ext cx="1305165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EP 0252779 B1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9808A64-8062-46D4-9B34-FCD949CAC77E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0797" y="5025396"/>
              <a:ext cx="1260000" cy="1260000"/>
            </a:xfrm>
            <a:prstGeom prst="rect">
              <a:avLst/>
            </a:prstGeom>
          </p:spPr>
        </p:pic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B7B6A2A-6E39-4AAF-842A-68E3F15B83EF}"/>
              </a:ext>
            </a:extLst>
          </p:cNvPr>
          <p:cNvGrpSpPr/>
          <p:nvPr/>
        </p:nvGrpSpPr>
        <p:grpSpPr>
          <a:xfrm>
            <a:off x="5021256" y="4242033"/>
            <a:ext cx="1471900" cy="1916038"/>
            <a:chOff x="5144926" y="4369358"/>
            <a:chExt cx="1471900" cy="1916038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BF92091-8986-4174-99F5-F13575B3805F}"/>
                </a:ext>
              </a:extLst>
            </p:cNvPr>
            <p:cNvGrpSpPr/>
            <p:nvPr/>
          </p:nvGrpSpPr>
          <p:grpSpPr>
            <a:xfrm>
              <a:off x="5144926" y="4369358"/>
              <a:ext cx="1471900" cy="490564"/>
              <a:chOff x="5497348" y="4357783"/>
              <a:chExt cx="1471900" cy="490564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FBDDD41-D581-4564-86E3-33948607C171}"/>
                  </a:ext>
                </a:extLst>
              </p:cNvPr>
              <p:cNvSpPr/>
              <p:nvPr/>
            </p:nvSpPr>
            <p:spPr>
              <a:xfrm>
                <a:off x="5497348" y="4357783"/>
                <a:ext cx="1471900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t"/>
                <a:r>
                  <a:rPr lang="ko-KR" altLang="en-US" sz="1200" b="1" dirty="0">
                    <a:solidFill>
                      <a:srgbClr val="444444"/>
                    </a:solidFill>
                    <a:latin typeface="+mn-ea"/>
                  </a:rPr>
                  <a:t>강유전체배열</a:t>
                </a:r>
                <a:endParaRPr lang="en-US" altLang="ko-KR" sz="1200" b="1" dirty="0">
                  <a:solidFill>
                    <a:srgbClr val="444444"/>
                  </a:solidFill>
                  <a:latin typeface="+mn-ea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B371F54-41EA-4445-9102-3C6442750C9C}"/>
                  </a:ext>
                </a:extLst>
              </p:cNvPr>
              <p:cNvSpPr/>
              <p:nvPr/>
            </p:nvSpPr>
            <p:spPr>
              <a:xfrm>
                <a:off x="5573503" y="4571348"/>
                <a:ext cx="1319593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US 7903040 B2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FD4513F-BCC5-4F67-96C7-9BBC06D77F9D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50876" y="5025396"/>
              <a:ext cx="1260000" cy="1260000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CE459175-9091-4F81-81ED-8828E892856A}"/>
              </a:ext>
            </a:extLst>
          </p:cNvPr>
          <p:cNvGrpSpPr/>
          <p:nvPr/>
        </p:nvGrpSpPr>
        <p:grpSpPr>
          <a:xfrm>
            <a:off x="6399647" y="4242033"/>
            <a:ext cx="1584088" cy="1916038"/>
            <a:chOff x="6416441" y="4369358"/>
            <a:chExt cx="1584088" cy="191603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1B509F-8C2E-49F9-8A93-3239F5CDB2FC}"/>
                </a:ext>
              </a:extLst>
            </p:cNvPr>
            <p:cNvGrpSpPr/>
            <p:nvPr/>
          </p:nvGrpSpPr>
          <p:grpSpPr>
            <a:xfrm>
              <a:off x="6416441" y="4369358"/>
              <a:ext cx="1584088" cy="490564"/>
              <a:chOff x="6588779" y="4357783"/>
              <a:chExt cx="1584088" cy="490564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8152354-1DDF-425D-AE1D-64EE60280444}"/>
                  </a:ext>
                </a:extLst>
              </p:cNvPr>
              <p:cNvSpPr/>
              <p:nvPr/>
            </p:nvSpPr>
            <p:spPr>
              <a:xfrm>
                <a:off x="6644873" y="4357783"/>
                <a:ext cx="1471900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t"/>
                <a:r>
                  <a:rPr lang="en-US" altLang="ko-KR" sz="1200" b="1" dirty="0">
                    <a:solidFill>
                      <a:srgbClr val="444444"/>
                    </a:solidFill>
                    <a:latin typeface="+mn-ea"/>
                  </a:rPr>
                  <a:t>CURVED</a:t>
                </a:r>
                <a:r>
                  <a:rPr lang="ko-KR" altLang="en-US" sz="1200" b="1" dirty="0">
                    <a:solidFill>
                      <a:srgbClr val="444444"/>
                    </a:solidFill>
                    <a:latin typeface="+mn-ea"/>
                  </a:rPr>
                  <a:t>배열</a:t>
                </a:r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F95FD87-99D8-4E37-BD93-052262561800}"/>
                  </a:ext>
                </a:extLst>
              </p:cNvPr>
              <p:cNvSpPr/>
              <p:nvPr/>
            </p:nvSpPr>
            <p:spPr>
              <a:xfrm>
                <a:off x="6588779" y="4571348"/>
                <a:ext cx="1584088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KR 10-0748575 B1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0639FF93-7760-4A53-9F9D-F0D2A0C9091A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78485" y="5025396"/>
              <a:ext cx="1260000" cy="126000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60CEC73-E8CB-4D3C-AFB1-CD4F775811DA}"/>
              </a:ext>
            </a:extLst>
          </p:cNvPr>
          <p:cNvGrpSpPr/>
          <p:nvPr/>
        </p:nvGrpSpPr>
        <p:grpSpPr>
          <a:xfrm>
            <a:off x="7833076" y="4242033"/>
            <a:ext cx="1417376" cy="1916038"/>
            <a:chOff x="7842215" y="4369358"/>
            <a:chExt cx="1417376" cy="191603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2071004-C138-4476-BF1E-50EFA828E0CD}"/>
                </a:ext>
              </a:extLst>
            </p:cNvPr>
            <p:cNvGrpSpPr/>
            <p:nvPr/>
          </p:nvGrpSpPr>
          <p:grpSpPr>
            <a:xfrm>
              <a:off x="7842215" y="4369358"/>
              <a:ext cx="1417376" cy="490564"/>
              <a:chOff x="7964115" y="4357783"/>
              <a:chExt cx="1417376" cy="4905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1468708-5625-473E-AB36-AFC70A98805B}"/>
                  </a:ext>
                </a:extLst>
              </p:cNvPr>
              <p:cNvSpPr/>
              <p:nvPr/>
            </p:nvSpPr>
            <p:spPr>
              <a:xfrm>
                <a:off x="8251083" y="4357783"/>
                <a:ext cx="843439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t"/>
                <a:r>
                  <a:rPr lang="en-US" altLang="ko-KR" sz="1200" b="1" dirty="0">
                    <a:solidFill>
                      <a:srgbClr val="444444"/>
                    </a:solidFill>
                    <a:latin typeface="+mn-ea"/>
                  </a:rPr>
                  <a:t>3D</a:t>
                </a:r>
                <a:r>
                  <a:rPr lang="ko-KR" altLang="en-US" sz="1200" b="1" dirty="0">
                    <a:solidFill>
                      <a:srgbClr val="444444"/>
                    </a:solidFill>
                    <a:latin typeface="+mn-ea"/>
                  </a:rPr>
                  <a:t>배열</a:t>
                </a:r>
                <a:endParaRPr lang="en-US" altLang="ko-KR" sz="1200" b="1" i="0" dirty="0">
                  <a:solidFill>
                    <a:srgbClr val="444444"/>
                  </a:solidFill>
                  <a:effectLst/>
                  <a:latin typeface="+mn-ea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7EC8383-8D4D-4121-9736-6F803C7A5AC0}"/>
                  </a:ext>
                </a:extLst>
              </p:cNvPr>
              <p:cNvSpPr/>
              <p:nvPr/>
            </p:nvSpPr>
            <p:spPr>
              <a:xfrm>
                <a:off x="7964115" y="4571348"/>
                <a:ext cx="1417376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CN 101971519 B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F311B674-2785-4B5A-BF77-D0564A12C7E1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20903" y="5025396"/>
              <a:ext cx="1260000" cy="1260000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71868A8-9A17-4586-892B-F32E72DA0D3E}"/>
              </a:ext>
            </a:extLst>
          </p:cNvPr>
          <p:cNvGrpSpPr/>
          <p:nvPr/>
        </p:nvGrpSpPr>
        <p:grpSpPr>
          <a:xfrm>
            <a:off x="9214094" y="4242033"/>
            <a:ext cx="1321668" cy="1916038"/>
            <a:chOff x="9137844" y="4369358"/>
            <a:chExt cx="1321668" cy="1916038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4CA341F-B10D-4B3E-A3B4-1711C08B18EC}"/>
                </a:ext>
              </a:extLst>
            </p:cNvPr>
            <p:cNvGrpSpPr/>
            <p:nvPr/>
          </p:nvGrpSpPr>
          <p:grpSpPr>
            <a:xfrm>
              <a:off x="9137844" y="4369358"/>
              <a:ext cx="1321668" cy="490564"/>
              <a:chOff x="9272465" y="4357783"/>
              <a:chExt cx="1321668" cy="490564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1CFF26D-D9B4-494B-9A9B-5AF97A48722A}"/>
                  </a:ext>
                </a:extLst>
              </p:cNvPr>
              <p:cNvSpPr/>
              <p:nvPr/>
            </p:nvSpPr>
            <p:spPr>
              <a:xfrm>
                <a:off x="9272465" y="4357783"/>
                <a:ext cx="1321668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t"/>
                <a:r>
                  <a:rPr lang="ko-KR" altLang="en-US" sz="1200" b="1" i="0" dirty="0">
                    <a:solidFill>
                      <a:srgbClr val="444444"/>
                    </a:solidFill>
                    <a:effectLst/>
                    <a:latin typeface="+mn-ea"/>
                  </a:rPr>
                  <a:t>유리베이스배열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69303CE-4A90-4E97-84DB-AF546E97A3BC}"/>
                  </a:ext>
                </a:extLst>
              </p:cNvPr>
              <p:cNvSpPr/>
              <p:nvPr/>
            </p:nvSpPr>
            <p:spPr>
              <a:xfrm>
                <a:off x="9291135" y="4571348"/>
                <a:ext cx="1284326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JP 5740048 B2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F80F0F96-D6DE-40DD-A33D-DD77C679188F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68678" y="5025396"/>
              <a:ext cx="1260000" cy="1260000"/>
            </a:xfrm>
            <a:prstGeom prst="rect">
              <a:avLst/>
            </a:prstGeom>
          </p:spPr>
        </p:pic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69DA635-E3A2-40FE-BFB5-8E44DC1777D1}"/>
              </a:ext>
            </a:extLst>
          </p:cNvPr>
          <p:cNvSpPr/>
          <p:nvPr/>
        </p:nvSpPr>
        <p:spPr>
          <a:xfrm>
            <a:off x="229279" y="3485730"/>
            <a:ext cx="11733444" cy="70514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FD70D7-D66D-4E43-9F62-7AA60BFE6A5A}"/>
              </a:ext>
            </a:extLst>
          </p:cNvPr>
          <p:cNvSpPr txBox="1"/>
          <p:nvPr/>
        </p:nvSpPr>
        <p:spPr>
          <a:xfrm>
            <a:off x="583914" y="3653636"/>
            <a:ext cx="110241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1987         1997         2001         2003         2004         2006         2009         2012         2015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555FCB0-0F5F-49E9-A2F8-17EDBFCA14D3}"/>
              </a:ext>
            </a:extLst>
          </p:cNvPr>
          <p:cNvGrpSpPr/>
          <p:nvPr/>
        </p:nvGrpSpPr>
        <p:grpSpPr>
          <a:xfrm>
            <a:off x="1419740" y="1485143"/>
            <a:ext cx="1305165" cy="1938385"/>
            <a:chOff x="1283878" y="1357818"/>
            <a:chExt cx="1305165" cy="19383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0CEA9C6-1E33-4B2B-B09A-556D4CBEF3D9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6460" y="2036203"/>
              <a:ext cx="1260000" cy="1260000"/>
            </a:xfrm>
            <a:prstGeom prst="rect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644CD212-CE8B-47E9-B37B-113C9BC12C15}"/>
                </a:ext>
              </a:extLst>
            </p:cNvPr>
            <p:cNvGrpSpPr/>
            <p:nvPr/>
          </p:nvGrpSpPr>
          <p:grpSpPr>
            <a:xfrm>
              <a:off x="1283878" y="1357818"/>
              <a:ext cx="1305165" cy="518787"/>
              <a:chOff x="1283878" y="1357818"/>
              <a:chExt cx="1305165" cy="51878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12309E-759A-448D-9C85-874919DDAEB2}"/>
                  </a:ext>
                </a:extLst>
              </p:cNvPr>
              <p:cNvSpPr/>
              <p:nvPr/>
            </p:nvSpPr>
            <p:spPr>
              <a:xfrm>
                <a:off x="1283878" y="1599606"/>
                <a:ext cx="1305165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t"/>
                <a:r>
                  <a:rPr lang="en-US" altLang="ko-KR" sz="1200" b="1" dirty="0">
                    <a:solidFill>
                      <a:srgbClr val="4D4D4D"/>
                    </a:solidFill>
                    <a:latin typeface="+mn-ea"/>
                  </a:rPr>
                  <a:t>EP 0825676 B1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5564A5A-2CF4-44A9-BB01-C1E8957AFD61}"/>
                  </a:ext>
                </a:extLst>
              </p:cNvPr>
              <p:cNvSpPr/>
              <p:nvPr/>
            </p:nvSpPr>
            <p:spPr>
              <a:xfrm>
                <a:off x="1459405" y="1357818"/>
                <a:ext cx="954108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rgbClr val="444444"/>
                    </a:solidFill>
                    <a:latin typeface="+mn-ea"/>
                  </a:rPr>
                  <a:t>나비안테나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151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532F90-F844-4C94-BDC8-AE05CC2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7EF60-8BA2-43CF-911B-427A111E3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기술발전도</a:t>
            </a:r>
            <a:r>
              <a:rPr lang="en-US" altLang="ko-KR" dirty="0"/>
              <a:t> – ABA&amp;ABB</a:t>
            </a:r>
            <a:endParaRPr lang="ko-KR" altLang="en-US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2763EE3-5D0E-4BD1-B6CE-2F2CF74021C7}"/>
              </a:ext>
            </a:extLst>
          </p:cNvPr>
          <p:cNvSpPr/>
          <p:nvPr/>
        </p:nvSpPr>
        <p:spPr>
          <a:xfrm>
            <a:off x="229279" y="3485730"/>
            <a:ext cx="11733444" cy="70514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D308A8-AF62-4F0E-A11F-E5F10EEF22F3}"/>
              </a:ext>
            </a:extLst>
          </p:cNvPr>
          <p:cNvSpPr txBox="1"/>
          <p:nvPr/>
        </p:nvSpPr>
        <p:spPr>
          <a:xfrm>
            <a:off x="727383" y="3653636"/>
            <a:ext cx="107372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1998           1999           2000           2006           2009           2012           2013           2014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7E6F30E-B2D3-48A7-BF65-EBF6FB63298C}"/>
              </a:ext>
            </a:extLst>
          </p:cNvPr>
          <p:cNvGrpSpPr/>
          <p:nvPr/>
        </p:nvGrpSpPr>
        <p:grpSpPr>
          <a:xfrm>
            <a:off x="433180" y="4249959"/>
            <a:ext cx="1313180" cy="1848733"/>
            <a:chOff x="322858" y="4190874"/>
            <a:chExt cx="1313180" cy="1848733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8D7F735-83D2-4D58-B134-5E523A64DFE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48" y="4779607"/>
              <a:ext cx="1260000" cy="1260000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9F48FA1-C003-476C-961F-8A9B302388FA}"/>
                </a:ext>
              </a:extLst>
            </p:cNvPr>
            <p:cNvSpPr/>
            <p:nvPr/>
          </p:nvSpPr>
          <p:spPr>
            <a:xfrm>
              <a:off x="322858" y="4450193"/>
              <a:ext cx="1313180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CN 001150661 C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135896-1979-4DD7-9B7C-B9238CCB7A58}"/>
                </a:ext>
              </a:extLst>
            </p:cNvPr>
            <p:cNvSpPr txBox="1"/>
            <p:nvPr/>
          </p:nvSpPr>
          <p:spPr>
            <a:xfrm>
              <a:off x="368544" y="4190874"/>
              <a:ext cx="1221809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광대역 위상배열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10A7728-1BE2-4569-BF86-37B6372FABC4}"/>
              </a:ext>
            </a:extLst>
          </p:cNvPr>
          <p:cNvGrpSpPr/>
          <p:nvPr/>
        </p:nvGrpSpPr>
        <p:grpSpPr>
          <a:xfrm>
            <a:off x="1860633" y="4165321"/>
            <a:ext cx="1260000" cy="1933371"/>
            <a:chOff x="2026891" y="4106236"/>
            <a:chExt cx="1260000" cy="1933371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613B5F3-0E85-4292-AEE5-890D7CC0E5A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6891" y="4779607"/>
              <a:ext cx="1260000" cy="126000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18AD6C8-F14C-4E27-8BCA-31EF89689A00}"/>
                </a:ext>
              </a:extLst>
            </p:cNvPr>
            <p:cNvSpPr/>
            <p:nvPr/>
          </p:nvSpPr>
          <p:spPr>
            <a:xfrm>
              <a:off x="2062017" y="4450193"/>
              <a:ext cx="1189749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EP 1142065 B1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62C759-AF24-4171-B029-95CD3F4C3C03}"/>
                </a:ext>
              </a:extLst>
            </p:cNvPr>
            <p:cNvSpPr txBox="1"/>
            <p:nvPr/>
          </p:nvSpPr>
          <p:spPr>
            <a:xfrm>
              <a:off x="2116519" y="4106236"/>
              <a:ext cx="1080745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광대역 </a:t>
              </a:r>
              <a:r>
                <a:rPr lang="ko-KR" altLang="en-US" sz="1100" b="1" dirty="0" err="1">
                  <a:latin typeface="+mn-ea"/>
                </a:rPr>
                <a:t>다이폴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어레이 안테나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86A3ACE-E01E-4A98-80C6-CCBECFDFA71D}"/>
              </a:ext>
            </a:extLst>
          </p:cNvPr>
          <p:cNvGrpSpPr/>
          <p:nvPr/>
        </p:nvGrpSpPr>
        <p:grpSpPr>
          <a:xfrm>
            <a:off x="8905110" y="4249959"/>
            <a:ext cx="1362874" cy="1848733"/>
            <a:chOff x="8905110" y="4190874"/>
            <a:chExt cx="1362874" cy="184873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E452AAB-D036-4E83-977D-30BA92F00F81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6547" y="4779607"/>
              <a:ext cx="1260000" cy="1260000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1F130A4-7BBC-4EEB-95B9-A8390FBA571D}"/>
                </a:ext>
              </a:extLst>
            </p:cNvPr>
            <p:cNvSpPr/>
            <p:nvPr/>
          </p:nvSpPr>
          <p:spPr>
            <a:xfrm>
              <a:off x="8930758" y="4450193"/>
              <a:ext cx="1311578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CN 104428949 B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F3C673A-DDF2-4F7F-B4DD-E9682809507A}"/>
                </a:ext>
              </a:extLst>
            </p:cNvPr>
            <p:cNvSpPr txBox="1"/>
            <p:nvPr/>
          </p:nvSpPr>
          <p:spPr>
            <a:xfrm>
              <a:off x="8905110" y="4190874"/>
              <a:ext cx="1362874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>
                  <a:latin typeface="+mn-ea"/>
                </a:rPr>
                <a:t>광대역 나팔안테나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B6E9E51-BCA8-43CB-A134-ACFCFF73C7D2}"/>
              </a:ext>
            </a:extLst>
          </p:cNvPr>
          <p:cNvGrpSpPr/>
          <p:nvPr/>
        </p:nvGrpSpPr>
        <p:grpSpPr>
          <a:xfrm>
            <a:off x="3320869" y="1539523"/>
            <a:ext cx="1260000" cy="1887122"/>
            <a:chOff x="3120633" y="1269370"/>
            <a:chExt cx="1260000" cy="188712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F6A7618-C770-4CD3-817C-D4F1E64FC21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0633" y="1896492"/>
              <a:ext cx="1260000" cy="12600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020F73F-6F02-44A5-B44D-4E7E43ED0E89}"/>
                </a:ext>
              </a:extLst>
            </p:cNvPr>
            <p:cNvSpPr/>
            <p:nvPr/>
          </p:nvSpPr>
          <p:spPr>
            <a:xfrm>
              <a:off x="3145339" y="1540130"/>
              <a:ext cx="1210588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US 6320546 B1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C1EC38-997A-4AF0-8759-91A59EA857B9}"/>
                </a:ext>
              </a:extLst>
            </p:cNvPr>
            <p:cNvSpPr txBox="1"/>
            <p:nvPr/>
          </p:nvSpPr>
          <p:spPr>
            <a:xfrm>
              <a:off x="3305640" y="1269370"/>
              <a:ext cx="88998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위상안테나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A977952-0100-4CDA-8787-DFC256DADC36}"/>
              </a:ext>
            </a:extLst>
          </p:cNvPr>
          <p:cNvGrpSpPr/>
          <p:nvPr/>
        </p:nvGrpSpPr>
        <p:grpSpPr>
          <a:xfrm>
            <a:off x="4704793" y="1539523"/>
            <a:ext cx="1271502" cy="1887122"/>
            <a:chOff x="4577556" y="1269370"/>
            <a:chExt cx="1271502" cy="188712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702EDE3-E152-4F1F-B704-3D9A87F4C620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3307" y="1896492"/>
              <a:ext cx="1260000" cy="1260000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447F999-963D-4597-B0D3-F782FF3926A8}"/>
                </a:ext>
              </a:extLst>
            </p:cNvPr>
            <p:cNvSpPr/>
            <p:nvPr/>
          </p:nvSpPr>
          <p:spPr>
            <a:xfrm>
              <a:off x="4608013" y="1540130"/>
              <a:ext cx="1210588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US 7532171 B2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31F5016-4843-4F28-A0AA-A835BA559720}"/>
                </a:ext>
              </a:extLst>
            </p:cNvPr>
            <p:cNvSpPr txBox="1"/>
            <p:nvPr/>
          </p:nvSpPr>
          <p:spPr>
            <a:xfrm>
              <a:off x="4577556" y="1269370"/>
              <a:ext cx="1271502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복수 위상 </a:t>
              </a:r>
              <a:r>
                <a:rPr lang="ko-KR" altLang="en-US" sz="1100" b="1" dirty="0" err="1">
                  <a:latin typeface="+mn-ea"/>
                </a:rPr>
                <a:t>시프터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856A14F-77CB-49A1-BD58-B3F70583BBEE}"/>
              </a:ext>
            </a:extLst>
          </p:cNvPr>
          <p:cNvGrpSpPr/>
          <p:nvPr/>
        </p:nvGrpSpPr>
        <p:grpSpPr>
          <a:xfrm>
            <a:off x="6119731" y="1454885"/>
            <a:ext cx="1260000" cy="1971760"/>
            <a:chOff x="6229818" y="1184732"/>
            <a:chExt cx="1260000" cy="197176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63A7BC5-B976-4A03-855A-2A88BE4B843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9818" y="1896492"/>
              <a:ext cx="1260000" cy="1260000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AB51D10-2663-4BF3-870C-28B87D8CAF8B}"/>
                </a:ext>
              </a:extLst>
            </p:cNvPr>
            <p:cNvSpPr/>
            <p:nvPr/>
          </p:nvSpPr>
          <p:spPr>
            <a:xfrm>
              <a:off x="6254524" y="1540130"/>
              <a:ext cx="1210588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US 8482463 B2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FB4707C-54F6-4FCB-94F0-067E236214B7}"/>
                </a:ext>
              </a:extLst>
            </p:cNvPr>
            <p:cNvSpPr txBox="1"/>
            <p:nvPr/>
          </p:nvSpPr>
          <p:spPr>
            <a:xfrm>
              <a:off x="6422038" y="1184732"/>
              <a:ext cx="875561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100" b="1" dirty="0">
                  <a:latin typeface="+mn-ea"/>
                </a:rPr>
                <a:t>2</a:t>
              </a:r>
              <a:r>
                <a:rPr lang="ko-KR" altLang="en-US" sz="1100" b="1" dirty="0">
                  <a:latin typeface="+mn-ea"/>
                </a:rPr>
                <a:t>개의 공진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en-US" altLang="ko-KR" sz="1100" b="1" dirty="0">
                  <a:latin typeface="+mn-ea"/>
                </a:rPr>
                <a:t>ON-CHIP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7E66538-7975-42C1-B827-405B4F430553}"/>
              </a:ext>
            </a:extLst>
          </p:cNvPr>
          <p:cNvGrpSpPr/>
          <p:nvPr/>
        </p:nvGrpSpPr>
        <p:grpSpPr>
          <a:xfrm>
            <a:off x="7553624" y="1454885"/>
            <a:ext cx="1311578" cy="1971760"/>
            <a:chOff x="7770536" y="1184732"/>
            <a:chExt cx="1311578" cy="197176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8533795-C702-47D9-BAA4-47C21D47D7A2}"/>
                </a:ext>
              </a:extLst>
            </p:cNvPr>
            <p:cNvSpPr txBox="1"/>
            <p:nvPr/>
          </p:nvSpPr>
          <p:spPr>
            <a:xfrm>
              <a:off x="7885953" y="1184732"/>
              <a:ext cx="1080745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다중대역</a:t>
              </a:r>
              <a:r>
                <a:rPr lang="en-US" altLang="ko-KR" sz="1100" b="1" dirty="0">
                  <a:latin typeface="+mn-ea"/>
                </a:rPr>
                <a:t> </a:t>
              </a:r>
              <a:r>
                <a:rPr lang="ko-KR" altLang="en-US" sz="1100" b="1" dirty="0">
                  <a:latin typeface="+mn-ea"/>
                </a:rPr>
                <a:t>슬롯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루프 안테나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E6DFAE1-4438-47A6-9878-34BCA9FF862C}"/>
                </a:ext>
              </a:extLst>
            </p:cNvPr>
            <p:cNvSpPr/>
            <p:nvPr/>
          </p:nvSpPr>
          <p:spPr>
            <a:xfrm>
              <a:off x="7770536" y="1540130"/>
              <a:ext cx="1311578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CN 102904003 B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BA5195A-8252-470C-892A-51C8B40619D1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96325" y="1896492"/>
              <a:ext cx="1260000" cy="1260000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8B794C2-5F83-452B-8014-47FA368F73F5}"/>
              </a:ext>
            </a:extLst>
          </p:cNvPr>
          <p:cNvGrpSpPr/>
          <p:nvPr/>
        </p:nvGrpSpPr>
        <p:grpSpPr>
          <a:xfrm>
            <a:off x="10320542" y="1539523"/>
            <a:ext cx="1311578" cy="1887122"/>
            <a:chOff x="10320542" y="1269370"/>
            <a:chExt cx="1311578" cy="188712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59BD80A-038B-49E7-BCD4-16F7B47E640B}"/>
                </a:ext>
              </a:extLst>
            </p:cNvPr>
            <p:cNvSpPr txBox="1"/>
            <p:nvPr/>
          </p:nvSpPr>
          <p:spPr>
            <a:xfrm>
              <a:off x="10601870" y="1269370"/>
              <a:ext cx="748923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서브배열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153F2967-6C2E-41B6-A533-66299C7F2886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46331" y="1896492"/>
              <a:ext cx="1260000" cy="1260000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2EFCBF1-E179-4F51-B988-2CBCC955CF82}"/>
                </a:ext>
              </a:extLst>
            </p:cNvPr>
            <p:cNvSpPr/>
            <p:nvPr/>
          </p:nvSpPr>
          <p:spPr>
            <a:xfrm>
              <a:off x="10320542" y="1540130"/>
              <a:ext cx="1311578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CN 104051867 B</a:t>
              </a:r>
              <a:endParaRPr lang="ko-KR" altLang="en-US" sz="1100" b="1" dirty="0">
                <a:latin typeface="+mn-ea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116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532F90-F844-4C94-BDC8-AE05CC2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7EF60-8BA2-43CF-911B-427A111E3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기술발전도</a:t>
            </a:r>
            <a:r>
              <a:rPr lang="en-US" altLang="ko-KR" dirty="0"/>
              <a:t> – ABC&amp;ABD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E466A9C-CC87-4C6E-8616-0B0D75A082F6}"/>
              </a:ext>
            </a:extLst>
          </p:cNvPr>
          <p:cNvSpPr/>
          <p:nvPr/>
        </p:nvSpPr>
        <p:spPr>
          <a:xfrm>
            <a:off x="229279" y="3485730"/>
            <a:ext cx="11733444" cy="70514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15BED-1B64-4784-89E2-C4B406093420}"/>
              </a:ext>
            </a:extLst>
          </p:cNvPr>
          <p:cNvSpPr txBox="1"/>
          <p:nvPr/>
        </p:nvSpPr>
        <p:spPr>
          <a:xfrm>
            <a:off x="952605" y="3653636"/>
            <a:ext cx="1028679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2001             2004             2005             2010             2011             2012             2013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A6EC81-9B0D-4F32-8E57-582A4BCEAAAD}"/>
              </a:ext>
            </a:extLst>
          </p:cNvPr>
          <p:cNvGrpSpPr/>
          <p:nvPr/>
        </p:nvGrpSpPr>
        <p:grpSpPr>
          <a:xfrm>
            <a:off x="1969353" y="1451852"/>
            <a:ext cx="1882247" cy="1911226"/>
            <a:chOff x="1663426" y="1451852"/>
            <a:chExt cx="1882247" cy="19112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055CB10-E81D-4A4E-996B-94CCEA2C556B}"/>
                </a:ext>
              </a:extLst>
            </p:cNvPr>
            <p:cNvSpPr/>
            <p:nvPr/>
          </p:nvSpPr>
          <p:spPr>
            <a:xfrm>
              <a:off x="2009674" y="1748043"/>
              <a:ext cx="1189749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EP 1604427 B1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2D550E-380A-4293-923A-45696B59D2C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4549" y="2103078"/>
              <a:ext cx="1260000" cy="126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2A081C-434B-4611-BEC7-2F5BCE2359CE}"/>
                </a:ext>
              </a:extLst>
            </p:cNvPr>
            <p:cNvSpPr txBox="1"/>
            <p:nvPr/>
          </p:nvSpPr>
          <p:spPr>
            <a:xfrm>
              <a:off x="1663426" y="1451852"/>
              <a:ext cx="188224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초점 위상안테나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E7A255B-C8DF-471D-B73C-D19F2ECF902F}"/>
              </a:ext>
            </a:extLst>
          </p:cNvPr>
          <p:cNvGrpSpPr/>
          <p:nvPr/>
        </p:nvGrpSpPr>
        <p:grpSpPr>
          <a:xfrm>
            <a:off x="5160419" y="1451852"/>
            <a:ext cx="1882247" cy="1911226"/>
            <a:chOff x="5058894" y="1451852"/>
            <a:chExt cx="1882247" cy="191122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95EAA4-51B2-4797-BCAB-3A2192309AE8}"/>
                </a:ext>
              </a:extLst>
            </p:cNvPr>
            <p:cNvSpPr/>
            <p:nvPr/>
          </p:nvSpPr>
          <p:spPr>
            <a:xfrm>
              <a:off x="5412355" y="1748043"/>
              <a:ext cx="1175322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JP 5307092 B2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E6AF59B-F072-410D-997F-E088163E12A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0017" y="2103078"/>
              <a:ext cx="1260000" cy="12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5FF5EE-ED83-4B08-ACD8-D15266AC823F}"/>
                </a:ext>
              </a:extLst>
            </p:cNvPr>
            <p:cNvSpPr txBox="1"/>
            <p:nvPr/>
          </p:nvSpPr>
          <p:spPr>
            <a:xfrm>
              <a:off x="5058894" y="1451852"/>
              <a:ext cx="188224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 err="1">
                  <a:latin typeface="+mn-ea"/>
                </a:rPr>
                <a:t>고이득</a:t>
              </a:r>
              <a:r>
                <a:rPr lang="ko-KR" altLang="en-US" sz="1100" b="1" dirty="0">
                  <a:latin typeface="+mn-ea"/>
                </a:rPr>
                <a:t> 유전체판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D33612-B5E5-4134-A9FA-54E1632D8E43}"/>
              </a:ext>
            </a:extLst>
          </p:cNvPr>
          <p:cNvGrpSpPr/>
          <p:nvPr/>
        </p:nvGrpSpPr>
        <p:grpSpPr>
          <a:xfrm>
            <a:off x="6728619" y="1367214"/>
            <a:ext cx="1733167" cy="1995864"/>
            <a:chOff x="6985609" y="1367214"/>
            <a:chExt cx="1733167" cy="19958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1F5704-4F0D-4780-948A-C237F3F77E66}"/>
                </a:ext>
              </a:extLst>
            </p:cNvPr>
            <p:cNvSpPr/>
            <p:nvPr/>
          </p:nvSpPr>
          <p:spPr>
            <a:xfrm>
              <a:off x="7264530" y="1748043"/>
              <a:ext cx="1175322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JP 5966171 B2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CA06AF-0FEA-4C8F-A13B-6D18366FAE55}"/>
                </a:ext>
              </a:extLst>
            </p:cNvPr>
            <p:cNvSpPr txBox="1"/>
            <p:nvPr/>
          </p:nvSpPr>
          <p:spPr>
            <a:xfrm>
              <a:off x="6985609" y="1367214"/>
              <a:ext cx="1733167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삽입 손실 감소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안테나 패키지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A79B394-ADFD-4047-9A3F-AFFE05DE73A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2192" y="2103078"/>
              <a:ext cx="1260000" cy="12600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3E7CE99-DCE7-4885-B813-2AC5451FD0D4}"/>
              </a:ext>
            </a:extLst>
          </p:cNvPr>
          <p:cNvGrpSpPr/>
          <p:nvPr/>
        </p:nvGrpSpPr>
        <p:grpSpPr>
          <a:xfrm>
            <a:off x="9755086" y="1451852"/>
            <a:ext cx="2194832" cy="1911226"/>
            <a:chOff x="10125746" y="1451852"/>
            <a:chExt cx="2194832" cy="191122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9A4535D-7638-430A-95CE-C2FCC7F9BBFE}"/>
                </a:ext>
              </a:extLst>
            </p:cNvPr>
            <p:cNvSpPr/>
            <p:nvPr/>
          </p:nvSpPr>
          <p:spPr>
            <a:xfrm>
              <a:off x="10621876" y="1748043"/>
              <a:ext cx="1202572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US 9997838 B2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CB3CDC-26DC-41D2-9DA1-131C15284837}"/>
                </a:ext>
              </a:extLst>
            </p:cNvPr>
            <p:cNvSpPr txBox="1"/>
            <p:nvPr/>
          </p:nvSpPr>
          <p:spPr>
            <a:xfrm>
              <a:off x="10125746" y="1451852"/>
              <a:ext cx="219483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 err="1">
                  <a:latin typeface="+mn-ea"/>
                </a:rPr>
                <a:t>고이득</a:t>
              </a:r>
              <a:r>
                <a:rPr lang="ko-KR" altLang="en-US" sz="1100" b="1" dirty="0">
                  <a:latin typeface="+mn-ea"/>
                </a:rPr>
                <a:t> 슬롯 안테나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2FC70D-22F0-431D-ABD0-689CCBEA807A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93162" y="2103078"/>
              <a:ext cx="1260000" cy="12600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F83F216-6FD6-4A15-B45B-B95717FB96A4}"/>
              </a:ext>
            </a:extLst>
          </p:cNvPr>
          <p:cNvGrpSpPr/>
          <p:nvPr/>
        </p:nvGrpSpPr>
        <p:grpSpPr>
          <a:xfrm>
            <a:off x="605059" y="4230877"/>
            <a:ext cx="1362874" cy="1947023"/>
            <a:chOff x="681259" y="4230877"/>
            <a:chExt cx="1362874" cy="194702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085E46-D2D8-48BA-84C3-97795D69B095}"/>
                </a:ext>
              </a:extLst>
            </p:cNvPr>
            <p:cNvSpPr/>
            <p:nvPr/>
          </p:nvSpPr>
          <p:spPr>
            <a:xfrm>
              <a:off x="706907" y="4541385"/>
              <a:ext cx="1311578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CN 001223045 C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DB343C-AAAF-403F-A46B-2DD922BB998B}"/>
                </a:ext>
              </a:extLst>
            </p:cNvPr>
            <p:cNvSpPr txBox="1"/>
            <p:nvPr/>
          </p:nvSpPr>
          <p:spPr>
            <a:xfrm>
              <a:off x="681259" y="4230877"/>
              <a:ext cx="1362874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이동단말기 안테나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8884F7-B9DE-41FF-9DAC-3FA26C67C041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696" y="4917900"/>
              <a:ext cx="1260000" cy="12600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03E79B-5AFA-4D64-9FB6-3B667426835F}"/>
              </a:ext>
            </a:extLst>
          </p:cNvPr>
          <p:cNvGrpSpPr/>
          <p:nvPr/>
        </p:nvGrpSpPr>
        <p:grpSpPr>
          <a:xfrm>
            <a:off x="3799077" y="4230877"/>
            <a:ext cx="1311578" cy="1947023"/>
            <a:chOff x="3523209" y="4230877"/>
            <a:chExt cx="1311578" cy="194702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207142-3EC8-4905-90FB-0E782703166B}"/>
                </a:ext>
              </a:extLst>
            </p:cNvPr>
            <p:cNvSpPr/>
            <p:nvPr/>
          </p:nvSpPr>
          <p:spPr>
            <a:xfrm>
              <a:off x="3523209" y="4541385"/>
              <a:ext cx="1311578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CN 100570950 C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5562E0A-2A4B-4E34-9A8F-A51070388B0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8998" y="4917900"/>
              <a:ext cx="1260000" cy="126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8840E5-C9AE-43CD-AC5B-322E43287F6E}"/>
                </a:ext>
              </a:extLst>
            </p:cNvPr>
            <p:cNvSpPr txBox="1"/>
            <p:nvPr/>
          </p:nvSpPr>
          <p:spPr>
            <a:xfrm>
              <a:off x="3638626" y="4230877"/>
              <a:ext cx="1080744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내장형 안테나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0EBB14-D14F-46D0-B27A-706C83242A41}"/>
              </a:ext>
            </a:extLst>
          </p:cNvPr>
          <p:cNvGrpSpPr/>
          <p:nvPr/>
        </p:nvGrpSpPr>
        <p:grpSpPr>
          <a:xfrm>
            <a:off x="8456537" y="4230877"/>
            <a:ext cx="1553630" cy="1947023"/>
            <a:chOff x="8748637" y="4230877"/>
            <a:chExt cx="1553630" cy="194702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E9A34F5-23DA-41FA-97B9-92FADB633939}"/>
                </a:ext>
              </a:extLst>
            </p:cNvPr>
            <p:cNvSpPr/>
            <p:nvPr/>
          </p:nvSpPr>
          <p:spPr>
            <a:xfrm>
              <a:off x="8924166" y="4541385"/>
              <a:ext cx="1202572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US 8497808 B2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E6A41A-2CEE-487E-9D3E-ED6F56397F5F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95452" y="4917900"/>
              <a:ext cx="1260000" cy="126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834ADF-7D3E-4900-BCBE-DD8F4BA82D48}"/>
                </a:ext>
              </a:extLst>
            </p:cNvPr>
            <p:cNvSpPr txBox="1"/>
            <p:nvPr/>
          </p:nvSpPr>
          <p:spPr>
            <a:xfrm>
              <a:off x="8748637" y="4230877"/>
              <a:ext cx="15536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소형 전방향성 안테나</a:t>
              </a:r>
            </a:p>
          </p:txBody>
        </p:sp>
      </p:grp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224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532F90-F844-4C94-BDC8-AE05CC2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7EF60-8BA2-43CF-911B-427A111E3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기술발전도</a:t>
            </a:r>
            <a:r>
              <a:rPr lang="en-US" altLang="ko-KR" dirty="0"/>
              <a:t> - ABE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8E091B4-D712-48F0-841E-D082E6741EDB}"/>
              </a:ext>
            </a:extLst>
          </p:cNvPr>
          <p:cNvSpPr/>
          <p:nvPr/>
        </p:nvSpPr>
        <p:spPr>
          <a:xfrm>
            <a:off x="229279" y="3485730"/>
            <a:ext cx="11733444" cy="70514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7ECC8-892F-4CE8-943C-D738CBED515E}"/>
              </a:ext>
            </a:extLst>
          </p:cNvPr>
          <p:cNvSpPr txBox="1"/>
          <p:nvPr/>
        </p:nvSpPr>
        <p:spPr>
          <a:xfrm>
            <a:off x="1853493" y="3653636"/>
            <a:ext cx="84850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1985                                         1991                                         2014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C3706E-C5E2-491F-925B-F326956EC88C}"/>
              </a:ext>
            </a:extLst>
          </p:cNvPr>
          <p:cNvGrpSpPr/>
          <p:nvPr/>
        </p:nvGrpSpPr>
        <p:grpSpPr>
          <a:xfrm>
            <a:off x="1455794" y="1507228"/>
            <a:ext cx="1553630" cy="1923876"/>
            <a:chOff x="1147354" y="1507228"/>
            <a:chExt cx="1553630" cy="19238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284F63-9B21-4410-B079-E7C5FDF043F3}"/>
                </a:ext>
              </a:extLst>
            </p:cNvPr>
            <p:cNvSpPr/>
            <p:nvPr/>
          </p:nvSpPr>
          <p:spPr>
            <a:xfrm>
              <a:off x="1329295" y="1804850"/>
              <a:ext cx="1189749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EP 0204804 B1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AC1DE5-D7A9-46D3-9FDF-A5123DD4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545" y="2171104"/>
              <a:ext cx="1257249" cy="126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1DC36-4900-4FE0-9506-49F11A89069B}"/>
                </a:ext>
              </a:extLst>
            </p:cNvPr>
            <p:cNvSpPr txBox="1"/>
            <p:nvPr/>
          </p:nvSpPr>
          <p:spPr>
            <a:xfrm>
              <a:off x="1147354" y="1507228"/>
              <a:ext cx="1553630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전방향성 안테나 배열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5A8082-8679-4899-BDD1-D1BA055A5F8D}"/>
              </a:ext>
            </a:extLst>
          </p:cNvPr>
          <p:cNvGrpSpPr/>
          <p:nvPr/>
        </p:nvGrpSpPr>
        <p:grpSpPr>
          <a:xfrm>
            <a:off x="5198406" y="1507228"/>
            <a:ext cx="1744388" cy="1923876"/>
            <a:chOff x="5131634" y="1507228"/>
            <a:chExt cx="1744388" cy="19238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5C526AB-D860-4845-B8A2-1878857F6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5207" y="2171104"/>
              <a:ext cx="1257243" cy="1260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2DDC3E-EC1A-4359-8F9D-D6FF6379B7BB}"/>
                </a:ext>
              </a:extLst>
            </p:cNvPr>
            <p:cNvSpPr/>
            <p:nvPr/>
          </p:nvSpPr>
          <p:spPr>
            <a:xfrm>
              <a:off x="5408954" y="1804850"/>
              <a:ext cx="1189749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EP 0472018 B1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97FC63-563D-469E-8A8E-3E2298FEBD3B}"/>
                </a:ext>
              </a:extLst>
            </p:cNvPr>
            <p:cNvSpPr txBox="1"/>
            <p:nvPr/>
          </p:nvSpPr>
          <p:spPr>
            <a:xfrm>
              <a:off x="5131634" y="1507228"/>
              <a:ext cx="174438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 err="1">
                  <a:latin typeface="+mn-ea"/>
                </a:rPr>
                <a:t>멀티빔</a:t>
              </a:r>
              <a:r>
                <a:rPr lang="ko-KR" altLang="en-US" sz="1100" b="1" dirty="0">
                  <a:latin typeface="+mn-ea"/>
                </a:rPr>
                <a:t> 적용 통신 </a:t>
              </a:r>
              <a:r>
                <a:rPr lang="ko-KR" altLang="en-US" sz="1100" b="1" dirty="0" err="1">
                  <a:latin typeface="+mn-ea"/>
                </a:rPr>
                <a:t>탐재체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CD65F0-5B8E-4B62-97D8-AD83DD468374}"/>
              </a:ext>
            </a:extLst>
          </p:cNvPr>
          <p:cNvGrpSpPr/>
          <p:nvPr/>
        </p:nvGrpSpPr>
        <p:grpSpPr>
          <a:xfrm>
            <a:off x="9194433" y="1422590"/>
            <a:ext cx="1503937" cy="2008514"/>
            <a:chOff x="8593885" y="1422590"/>
            <a:chExt cx="1503937" cy="20085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462C6C-E420-4CC0-BA9C-F916BA8A5375}"/>
                </a:ext>
              </a:extLst>
            </p:cNvPr>
            <p:cNvSpPr/>
            <p:nvPr/>
          </p:nvSpPr>
          <p:spPr>
            <a:xfrm>
              <a:off x="8629150" y="1804850"/>
              <a:ext cx="1433406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D4D4D"/>
                  </a:solidFill>
                  <a:latin typeface="+mn-ea"/>
                </a:rPr>
                <a:t>KR 10-1579731 B1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6C3278-7098-4FD0-9C4B-4E6B025D3620}"/>
                </a:ext>
              </a:extLst>
            </p:cNvPr>
            <p:cNvSpPr txBox="1"/>
            <p:nvPr/>
          </p:nvSpPr>
          <p:spPr>
            <a:xfrm>
              <a:off x="8593885" y="1422590"/>
              <a:ext cx="1503937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 err="1">
                  <a:latin typeface="+mn-ea"/>
                </a:rPr>
                <a:t>서브어레이를</a:t>
              </a:r>
              <a:r>
                <a:rPr lang="ko-KR" altLang="en-US" sz="1100" b="1" dirty="0">
                  <a:latin typeface="+mn-ea"/>
                </a:rPr>
                <a:t> 구비한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위상 어레이 안테나</a:t>
              </a:r>
              <a:endParaRPr lang="en-US" altLang="ko-KR" sz="1100" b="1" dirty="0">
                <a:latin typeface="+mn-ea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CF6E00B-190B-4EDC-8992-B9147215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15853" y="2171104"/>
              <a:ext cx="1260000" cy="1260000"/>
            </a:xfrm>
            <a:prstGeom prst="rect">
              <a:avLst/>
            </a:prstGeom>
          </p:spPr>
        </p:pic>
      </p:grp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882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532F90-F844-4C94-BDC8-AE05CC2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7EF60-8BA2-43CF-911B-427A111E3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기술발전도</a:t>
            </a:r>
            <a:r>
              <a:rPr lang="en-US" altLang="ko-KR" dirty="0"/>
              <a:t> – BAA&amp;BAB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5B62FD1-1A46-4B20-A316-5B6A8AFEE5AC}"/>
              </a:ext>
            </a:extLst>
          </p:cNvPr>
          <p:cNvSpPr/>
          <p:nvPr/>
        </p:nvSpPr>
        <p:spPr>
          <a:xfrm>
            <a:off x="229279" y="3485730"/>
            <a:ext cx="11733444" cy="70514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0CE5F-EDA5-4FA4-AE85-22BF1FD3BD99}"/>
              </a:ext>
            </a:extLst>
          </p:cNvPr>
          <p:cNvSpPr txBox="1"/>
          <p:nvPr/>
        </p:nvSpPr>
        <p:spPr>
          <a:xfrm>
            <a:off x="1136950" y="3653636"/>
            <a:ext cx="99181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2002                2006                2009                2012                2013                2014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32A2F5-B6F2-4057-AE0A-072FFA4AC254}"/>
              </a:ext>
            </a:extLst>
          </p:cNvPr>
          <p:cNvGrpSpPr/>
          <p:nvPr/>
        </p:nvGrpSpPr>
        <p:grpSpPr>
          <a:xfrm>
            <a:off x="528827" y="1655052"/>
            <a:ext cx="1943821" cy="1590527"/>
            <a:chOff x="617727" y="1655052"/>
            <a:chExt cx="1943821" cy="15905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4E8780B-3641-4F53-B44B-3925DEEA6F1D}"/>
                </a:ext>
              </a:extLst>
            </p:cNvPr>
            <p:cNvSpPr/>
            <p:nvPr/>
          </p:nvSpPr>
          <p:spPr>
            <a:xfrm>
              <a:off x="994763" y="1967252"/>
              <a:ext cx="1189749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i="0" dirty="0">
                  <a:solidFill>
                    <a:srgbClr val="4D4D4D"/>
                  </a:solidFill>
                  <a:effectLst/>
                  <a:latin typeface="+mn-ea"/>
                </a:rPr>
                <a:t>EP 1239541 B1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9" name="Picture 2" descr="https://www.wipson.com/service/cmm/imgConverter.wips?originImageUrl=https://img3.wipson.com/ep_img/2002/a/73/doc/epnwa1/000/000/001/239/541/00000001.tif&amp;maxWidth=198&amp;maxHeight=177">
              <a:extLst>
                <a:ext uri="{FF2B5EF4-FFF2-40B4-BE49-F238E27FC236}">
                  <a16:creationId xmlns:a16="http://schemas.microsoft.com/office/drawing/2014/main" id="{8F170AFE-8EAE-4BD3-973F-F309165DB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43" b="26261"/>
            <a:stretch/>
          </p:blipFill>
          <p:spPr bwMode="auto">
            <a:xfrm>
              <a:off x="959637" y="2438176"/>
              <a:ext cx="1260000" cy="807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6A7811-4660-471D-BDBC-2C60743EBEC3}"/>
                </a:ext>
              </a:extLst>
            </p:cNvPr>
            <p:cNvSpPr txBox="1"/>
            <p:nvPr/>
          </p:nvSpPr>
          <p:spPr>
            <a:xfrm>
              <a:off x="617727" y="1655052"/>
              <a:ext cx="194382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latin typeface="+mn-ea"/>
                </a:rPr>
                <a:t>낙뢰 보호 </a:t>
              </a:r>
              <a:r>
                <a:rPr lang="en-US" altLang="ko-KR" sz="1100" b="1" dirty="0">
                  <a:latin typeface="+mn-ea"/>
                </a:rPr>
                <a:t>PCB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511488-0E04-46C5-B0FD-599B5BD582EB}"/>
              </a:ext>
            </a:extLst>
          </p:cNvPr>
          <p:cNvGrpSpPr/>
          <p:nvPr/>
        </p:nvGrpSpPr>
        <p:grpSpPr>
          <a:xfrm>
            <a:off x="6019270" y="1655052"/>
            <a:ext cx="1943821" cy="1578521"/>
            <a:chOff x="6044670" y="1655052"/>
            <a:chExt cx="1943821" cy="1578521"/>
          </a:xfrm>
        </p:grpSpPr>
        <p:pic>
          <p:nvPicPr>
            <p:cNvPr id="17" name="Picture 4" descr="ëë©´ì´ë¯¸ì§">
              <a:extLst>
                <a:ext uri="{FF2B5EF4-FFF2-40B4-BE49-F238E27FC236}">
                  <a16:creationId xmlns:a16="http://schemas.microsoft.com/office/drawing/2014/main" id="{29138704-A54D-4391-AF2B-B9829BACE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6580" y="2450182"/>
              <a:ext cx="1260000" cy="78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64CDA2-B273-4288-BA8C-79E749FDBB48}"/>
                </a:ext>
              </a:extLst>
            </p:cNvPr>
            <p:cNvSpPr/>
            <p:nvPr/>
          </p:nvSpPr>
          <p:spPr>
            <a:xfrm>
              <a:off x="6431324" y="1967252"/>
              <a:ext cx="1170513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i="0" dirty="0">
                  <a:solidFill>
                    <a:srgbClr val="4D4D4D"/>
                  </a:solidFill>
                  <a:effectLst/>
                  <a:latin typeface="+mn-ea"/>
                </a:rPr>
                <a:t>JP 5814388 B2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98B97E-40F2-4973-8EBA-B7D784081385}"/>
                </a:ext>
              </a:extLst>
            </p:cNvPr>
            <p:cNvSpPr txBox="1"/>
            <p:nvPr/>
          </p:nvSpPr>
          <p:spPr>
            <a:xfrm>
              <a:off x="6044670" y="1655052"/>
              <a:ext cx="194382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latin typeface="+mn-ea"/>
                </a:rPr>
                <a:t>PCB </a:t>
              </a:r>
              <a:r>
                <a:rPr lang="ko-KR" altLang="en-US" sz="1100" b="1" dirty="0">
                  <a:latin typeface="+mn-ea"/>
                </a:rPr>
                <a:t>배치</a:t>
              </a:r>
              <a:endParaRPr lang="en-US" altLang="ko-KR" sz="1100" b="1" dirty="0">
                <a:latin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8BFB4D5-526B-4146-8717-BAD1D0F55677}"/>
              </a:ext>
            </a:extLst>
          </p:cNvPr>
          <p:cNvGrpSpPr/>
          <p:nvPr/>
        </p:nvGrpSpPr>
        <p:grpSpPr>
          <a:xfrm>
            <a:off x="9828138" y="1655052"/>
            <a:ext cx="1591672" cy="1660695"/>
            <a:chOff x="9579133" y="1655052"/>
            <a:chExt cx="1591672" cy="1660695"/>
          </a:xfrm>
        </p:grpSpPr>
        <p:pic>
          <p:nvPicPr>
            <p:cNvPr id="20" name="Picture 6" descr="ëë©´ì´ë¯¸ì§">
              <a:extLst>
                <a:ext uri="{FF2B5EF4-FFF2-40B4-BE49-F238E27FC236}">
                  <a16:creationId xmlns:a16="http://schemas.microsoft.com/office/drawing/2014/main" id="{BC64B3DD-DF44-4A8D-8386-09AFA06CA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4969" y="2368008"/>
              <a:ext cx="1260000" cy="94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D817E2-B7D2-4611-A87E-8BEC08089D40}"/>
                </a:ext>
              </a:extLst>
            </p:cNvPr>
            <p:cNvSpPr txBox="1"/>
            <p:nvPr/>
          </p:nvSpPr>
          <p:spPr>
            <a:xfrm>
              <a:off x="9579133" y="1655052"/>
              <a:ext cx="159167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latin typeface="+mn-ea"/>
                </a:rPr>
                <a:t>PCB </a:t>
              </a:r>
              <a:r>
                <a:rPr lang="ko-KR" altLang="en-US" sz="1100" b="1" dirty="0" err="1">
                  <a:latin typeface="+mn-ea"/>
                </a:rPr>
                <a:t>다이폴</a:t>
              </a:r>
              <a:r>
                <a:rPr lang="ko-KR" altLang="en-US" sz="1100" b="1" dirty="0">
                  <a:latin typeface="+mn-ea"/>
                </a:rPr>
                <a:t> 안테나</a:t>
              </a:r>
              <a:endParaRPr lang="en-US" altLang="ko-KR" sz="1100" b="1" dirty="0"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581C372-CB10-4507-82EC-19808B23F383}"/>
                </a:ext>
              </a:extLst>
            </p:cNvPr>
            <p:cNvSpPr/>
            <p:nvPr/>
          </p:nvSpPr>
          <p:spPr>
            <a:xfrm>
              <a:off x="9773683" y="1967252"/>
              <a:ext cx="1202573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i="0" dirty="0">
                  <a:solidFill>
                    <a:srgbClr val="4D4D4D"/>
                  </a:solidFill>
                  <a:effectLst/>
                  <a:latin typeface="+mn-ea"/>
                </a:rPr>
                <a:t>US 9570809 B2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9CEE4A-089E-4DF4-B191-7E819775919B}"/>
              </a:ext>
            </a:extLst>
          </p:cNvPr>
          <p:cNvGrpSpPr/>
          <p:nvPr/>
        </p:nvGrpSpPr>
        <p:grpSpPr>
          <a:xfrm>
            <a:off x="7736106" y="4271183"/>
            <a:ext cx="2117432" cy="1676308"/>
            <a:chOff x="7736106" y="4271183"/>
            <a:chExt cx="2117432" cy="1676308"/>
          </a:xfrm>
        </p:grpSpPr>
        <p:pic>
          <p:nvPicPr>
            <p:cNvPr id="23" name="Picture 8" descr="ëë©´ì´ë¯¸ì§">
              <a:extLst>
                <a:ext uri="{FF2B5EF4-FFF2-40B4-BE49-F238E27FC236}">
                  <a16:creationId xmlns:a16="http://schemas.microsoft.com/office/drawing/2014/main" id="{1D0BE17F-FCB9-4FD3-9486-F546C02F2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106" y="5272561"/>
              <a:ext cx="2117432" cy="674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BE1DA1D-6250-462B-8919-E47C4AB123BD}"/>
                </a:ext>
              </a:extLst>
            </p:cNvPr>
            <p:cNvSpPr/>
            <p:nvPr/>
          </p:nvSpPr>
          <p:spPr>
            <a:xfrm>
              <a:off x="8193536" y="4602844"/>
              <a:ext cx="1202573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i="0" dirty="0">
                  <a:solidFill>
                    <a:srgbClr val="4D4D4D"/>
                  </a:solidFill>
                  <a:effectLst/>
                  <a:latin typeface="+mn-ea"/>
                </a:rPr>
                <a:t>US 9153863 B2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D9D2CA-C2DB-4A9B-99FC-531CE07C9D56}"/>
                </a:ext>
              </a:extLst>
            </p:cNvPr>
            <p:cNvSpPr txBox="1"/>
            <p:nvPr/>
          </p:nvSpPr>
          <p:spPr>
            <a:xfrm>
              <a:off x="7829701" y="4271183"/>
              <a:ext cx="193024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 err="1">
                  <a:latin typeface="+mn-ea"/>
                </a:rPr>
                <a:t>패키징</a:t>
              </a:r>
              <a:r>
                <a:rPr lang="en-US" altLang="ko-KR" sz="1100" b="1" dirty="0">
                  <a:latin typeface="+mn-ea"/>
                </a:rPr>
                <a:t>(SIP) LTCC </a:t>
              </a:r>
              <a:r>
                <a:rPr lang="ko-KR" altLang="en-US" sz="1100" b="1" dirty="0">
                  <a:latin typeface="+mn-ea"/>
                </a:rPr>
                <a:t>안테나</a:t>
              </a:r>
              <a:endParaRPr lang="en-US" altLang="ko-KR" sz="1100" b="1" dirty="0">
                <a:latin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0ADA66-8776-4E6A-890C-2D0DB4EA86FA}"/>
              </a:ext>
            </a:extLst>
          </p:cNvPr>
          <p:cNvGrpSpPr/>
          <p:nvPr/>
        </p:nvGrpSpPr>
        <p:grpSpPr>
          <a:xfrm>
            <a:off x="4145534" y="4271183"/>
            <a:ext cx="1930242" cy="1870406"/>
            <a:chOff x="4394539" y="4271183"/>
            <a:chExt cx="1930242" cy="187040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5306FA-F178-4CD9-9F13-737A6A1E166D}"/>
                </a:ext>
              </a:extLst>
            </p:cNvPr>
            <p:cNvSpPr/>
            <p:nvPr/>
          </p:nvSpPr>
          <p:spPr>
            <a:xfrm>
              <a:off x="4703871" y="4602844"/>
              <a:ext cx="1311578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i="0" dirty="0">
                  <a:solidFill>
                    <a:srgbClr val="4D4D4D"/>
                  </a:solidFill>
                  <a:effectLst/>
                  <a:latin typeface="+mn-ea"/>
                </a:rPr>
                <a:t>CN 101707284 B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27" name="Picture 6" descr="ëë©´ì´ë¯¸ì§">
              <a:extLst>
                <a:ext uri="{FF2B5EF4-FFF2-40B4-BE49-F238E27FC236}">
                  <a16:creationId xmlns:a16="http://schemas.microsoft.com/office/drawing/2014/main" id="{F2CD5F15-7F14-4ADF-B3F0-07995615F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660" y="5078463"/>
              <a:ext cx="1260000" cy="106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99CA35-2DF6-4C16-9466-6322E4F4043E}"/>
                </a:ext>
              </a:extLst>
            </p:cNvPr>
            <p:cNvSpPr txBox="1"/>
            <p:nvPr/>
          </p:nvSpPr>
          <p:spPr>
            <a:xfrm>
              <a:off x="4394539" y="4271183"/>
              <a:ext cx="193024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latin typeface="+mn-ea"/>
                </a:rPr>
                <a:t>LTCC </a:t>
              </a:r>
              <a:r>
                <a:rPr lang="ko-KR" altLang="en-US" sz="1100" b="1" dirty="0">
                  <a:latin typeface="+mn-ea"/>
                </a:rPr>
                <a:t>집적 안테나</a:t>
              </a:r>
              <a:r>
                <a:rPr lang="en-US" altLang="ko-KR" sz="1100" b="1" dirty="0">
                  <a:latin typeface="+mn-ea"/>
                </a:rPr>
                <a:t>(</a:t>
              </a:r>
              <a:r>
                <a:rPr lang="ko-KR" altLang="en-US" sz="1100" b="1" dirty="0">
                  <a:latin typeface="+mn-ea"/>
                </a:rPr>
                <a:t>소형화</a:t>
              </a:r>
              <a:r>
                <a:rPr lang="en-US" altLang="ko-KR" sz="1100" b="1" dirty="0">
                  <a:latin typeface="+mn-ea"/>
                </a:rPr>
                <a:t>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A39B736-3238-4AAF-8A5C-F10056A278F0}"/>
              </a:ext>
            </a:extLst>
          </p:cNvPr>
          <p:cNvGrpSpPr/>
          <p:nvPr/>
        </p:nvGrpSpPr>
        <p:grpSpPr>
          <a:xfrm>
            <a:off x="2338462" y="4271183"/>
            <a:ext cx="1930242" cy="1693219"/>
            <a:chOff x="2071567" y="4271183"/>
            <a:chExt cx="1930242" cy="169321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0C90A9-510A-4497-8E09-2B7EDA00710F}"/>
                </a:ext>
              </a:extLst>
            </p:cNvPr>
            <p:cNvSpPr txBox="1"/>
            <p:nvPr/>
          </p:nvSpPr>
          <p:spPr>
            <a:xfrm>
              <a:off x="2071567" y="4271183"/>
              <a:ext cx="193024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 dirty="0">
                  <a:latin typeface="+mn-ea"/>
                </a:rPr>
                <a:t>LTCC </a:t>
              </a:r>
              <a:r>
                <a:rPr lang="ko-KR" altLang="en-US" sz="1100" b="1" dirty="0">
                  <a:latin typeface="+mn-ea"/>
                </a:rPr>
                <a:t>평면 어레이 안테나</a:t>
              </a:r>
              <a:endParaRPr lang="en-US" altLang="ko-KR" sz="1100" b="1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7A12759-C7DA-4F4B-A2DF-FE63A7EC6D59}"/>
                </a:ext>
              </a:extLst>
            </p:cNvPr>
            <p:cNvSpPr/>
            <p:nvPr/>
          </p:nvSpPr>
          <p:spPr>
            <a:xfrm>
              <a:off x="2435402" y="4602844"/>
              <a:ext cx="1202573" cy="2616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100" b="1" i="0" dirty="0">
                  <a:solidFill>
                    <a:srgbClr val="4D4D4D"/>
                  </a:solidFill>
                  <a:effectLst/>
                  <a:latin typeface="+mn-ea"/>
                </a:rPr>
                <a:t>US 7446710 B2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31" name="Picture 4" descr="ëë©´ì´ë¯¸ì§">
              <a:extLst>
                <a:ext uri="{FF2B5EF4-FFF2-40B4-BE49-F238E27FC236}">
                  <a16:creationId xmlns:a16="http://schemas.microsoft.com/office/drawing/2014/main" id="{2E4154C1-BB98-4517-BD54-69436AE3F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688" y="5255651"/>
              <a:ext cx="1260000" cy="708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41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532F90-F844-4C94-BDC8-AE05CC2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7EF60-8BA2-43CF-911B-427A111E3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기술발전도</a:t>
            </a:r>
            <a:r>
              <a:rPr lang="en-US" altLang="ko-KR" dirty="0"/>
              <a:t> – BAC&amp;BAD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505F39E-4FC4-4DB6-9832-4EB9D5EBAF4E}"/>
              </a:ext>
            </a:extLst>
          </p:cNvPr>
          <p:cNvSpPr/>
          <p:nvPr/>
        </p:nvSpPr>
        <p:spPr>
          <a:xfrm>
            <a:off x="229279" y="3485730"/>
            <a:ext cx="11733444" cy="70514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08A33-2137-4768-BBB6-B726D4853D34}"/>
              </a:ext>
            </a:extLst>
          </p:cNvPr>
          <p:cNvSpPr txBox="1"/>
          <p:nvPr/>
        </p:nvSpPr>
        <p:spPr>
          <a:xfrm>
            <a:off x="2061949" y="3653636"/>
            <a:ext cx="844494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1998                         2010                         2011                         2012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8010E3-1D2A-4F19-9880-1A45F928433E}"/>
              </a:ext>
            </a:extLst>
          </p:cNvPr>
          <p:cNvGrpSpPr/>
          <p:nvPr/>
        </p:nvGrpSpPr>
        <p:grpSpPr>
          <a:xfrm>
            <a:off x="1559283" y="4330685"/>
            <a:ext cx="1747798" cy="1923691"/>
            <a:chOff x="1559283" y="4130811"/>
            <a:chExt cx="1747798" cy="1923691"/>
          </a:xfrm>
        </p:grpSpPr>
        <p:pic>
          <p:nvPicPr>
            <p:cNvPr id="8" name="Picture 2" descr="https://img2.wipson.com/image01/cn_image/cn_rimg/cn_image2011/w12/cn_2011_79/cn1150661c_00001-6.jpg">
              <a:extLst>
                <a:ext uri="{FF2B5EF4-FFF2-40B4-BE49-F238E27FC236}">
                  <a16:creationId xmlns:a16="http://schemas.microsoft.com/office/drawing/2014/main" id="{A1A99112-938D-4319-9C08-35D04578A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370" y="4794502"/>
              <a:ext cx="1157625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864621-56C4-4859-8549-CD0C4A396E11}"/>
                </a:ext>
              </a:extLst>
            </p:cNvPr>
            <p:cNvSpPr/>
            <p:nvPr/>
          </p:nvSpPr>
          <p:spPr>
            <a:xfrm>
              <a:off x="1831094" y="4332002"/>
              <a:ext cx="1204176" cy="24622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000" b="1" i="0" dirty="0">
                  <a:solidFill>
                    <a:srgbClr val="4D4D4D"/>
                  </a:solidFill>
                  <a:effectLst/>
                  <a:latin typeface="+mn-ea"/>
                </a:rPr>
                <a:t>CN 001150661 C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B5EDB9-5A2B-440C-9430-0B98175122B6}"/>
                </a:ext>
              </a:extLst>
            </p:cNvPr>
            <p:cNvSpPr txBox="1"/>
            <p:nvPr/>
          </p:nvSpPr>
          <p:spPr>
            <a:xfrm>
              <a:off x="1559283" y="4130811"/>
              <a:ext cx="1747798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 err="1">
                  <a:latin typeface="+mn-ea"/>
                </a:rPr>
                <a:t>인쇄식</a:t>
              </a:r>
              <a:r>
                <a:rPr lang="ko-KR" altLang="en-US" sz="1000" b="1" dirty="0">
                  <a:latin typeface="+mn-ea"/>
                </a:rPr>
                <a:t> 위상배열 기판</a:t>
              </a:r>
              <a:endParaRPr lang="en-US" altLang="ko-KR" sz="1000" b="1" dirty="0">
                <a:latin typeface="+mn-ea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9F0E5F-54D6-4AA2-B846-2BEC8AEFFC22}"/>
              </a:ext>
            </a:extLst>
          </p:cNvPr>
          <p:cNvGrpSpPr/>
          <p:nvPr/>
        </p:nvGrpSpPr>
        <p:grpSpPr>
          <a:xfrm>
            <a:off x="6096000" y="4330685"/>
            <a:ext cx="2817880" cy="1652004"/>
            <a:chOff x="6067041" y="4130811"/>
            <a:chExt cx="2817880" cy="16520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35CE418-2605-4F8E-8F89-4B2034F9B2BA}"/>
                </a:ext>
              </a:extLst>
            </p:cNvPr>
            <p:cNvGrpSpPr/>
            <p:nvPr/>
          </p:nvGrpSpPr>
          <p:grpSpPr>
            <a:xfrm>
              <a:off x="7383933" y="4130811"/>
              <a:ext cx="1500988" cy="1628379"/>
              <a:chOff x="7769780" y="4130811"/>
              <a:chExt cx="1500988" cy="1628379"/>
            </a:xfrm>
          </p:grpSpPr>
          <p:pic>
            <p:nvPicPr>
              <p:cNvPr id="11" name="Picture 6" descr="ëë©´ì´ë¯¸ì§">
                <a:extLst>
                  <a:ext uri="{FF2B5EF4-FFF2-40B4-BE49-F238E27FC236}">
                    <a16:creationId xmlns:a16="http://schemas.microsoft.com/office/drawing/2014/main" id="{7DBF7642-71B8-4610-99C1-D496CBD664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0273" y="5089814"/>
                <a:ext cx="1260000" cy="669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96AEC48-E253-4A69-A248-D02361F2E6EB}"/>
                  </a:ext>
                </a:extLst>
              </p:cNvPr>
              <p:cNvSpPr/>
              <p:nvPr/>
            </p:nvSpPr>
            <p:spPr>
              <a:xfrm>
                <a:off x="7964672" y="4332002"/>
                <a:ext cx="1111202" cy="2462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000" b="1" i="0" dirty="0">
                    <a:solidFill>
                      <a:srgbClr val="4D4D4D"/>
                    </a:solidFill>
                    <a:effectLst/>
                    <a:latin typeface="+mn-ea"/>
                  </a:rPr>
                  <a:t>US 9257754 B2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94D540-9FFF-4746-B11E-E14C10DE7056}"/>
                  </a:ext>
                </a:extLst>
              </p:cNvPr>
              <p:cNvSpPr txBox="1"/>
              <p:nvPr/>
            </p:nvSpPr>
            <p:spPr>
              <a:xfrm>
                <a:off x="7769780" y="4130811"/>
                <a:ext cx="1500988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 b="1" dirty="0" err="1">
                    <a:latin typeface="+mn-ea"/>
                  </a:rPr>
                  <a:t>통합형</a:t>
                </a:r>
                <a:r>
                  <a:rPr lang="ko-KR" altLang="en-US" sz="1000" b="1" dirty="0">
                    <a:latin typeface="+mn-ea"/>
                  </a:rPr>
                  <a:t> 기판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E6313DB-A0FE-4963-80CE-3A0AFAE25BE4}"/>
                </a:ext>
              </a:extLst>
            </p:cNvPr>
            <p:cNvGrpSpPr/>
            <p:nvPr/>
          </p:nvGrpSpPr>
          <p:grpSpPr>
            <a:xfrm>
              <a:off x="6067041" y="4130811"/>
              <a:ext cx="1373784" cy="1652004"/>
              <a:chOff x="4849321" y="4130811"/>
              <a:chExt cx="1373784" cy="1652004"/>
            </a:xfrm>
          </p:grpSpPr>
          <p:pic>
            <p:nvPicPr>
              <p:cNvPr id="14" name="Picture 4" descr="ëë©´ì´ë¯¸ì§">
                <a:extLst>
                  <a:ext uri="{FF2B5EF4-FFF2-40B4-BE49-F238E27FC236}">
                    <a16:creationId xmlns:a16="http://schemas.microsoft.com/office/drawing/2014/main" id="{5FD506AD-A7E6-43CA-862B-F5BCB0FEE2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6213" y="5066189"/>
                <a:ext cx="1260000" cy="7166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8B3DB21-E973-478E-BFD5-E2C7EA01DE3E}"/>
                  </a:ext>
                </a:extLst>
              </p:cNvPr>
              <p:cNvSpPr/>
              <p:nvPr/>
            </p:nvSpPr>
            <p:spPr>
              <a:xfrm>
                <a:off x="4980612" y="4332002"/>
                <a:ext cx="1111202" cy="2462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000" b="1" i="0" dirty="0">
                    <a:solidFill>
                      <a:srgbClr val="4D4D4D"/>
                    </a:solidFill>
                    <a:effectLst/>
                    <a:latin typeface="+mn-ea"/>
                  </a:rPr>
                  <a:t>US 8587482 B2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E69DB2-702B-47CA-8F7C-AD723E0683CF}"/>
                  </a:ext>
                </a:extLst>
              </p:cNvPr>
              <p:cNvSpPr txBox="1"/>
              <p:nvPr/>
            </p:nvSpPr>
            <p:spPr>
              <a:xfrm>
                <a:off x="4849321" y="4130811"/>
                <a:ext cx="137378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000" b="1" dirty="0" err="1">
                    <a:latin typeface="+mn-ea"/>
                  </a:rPr>
                  <a:t>패키징용</a:t>
                </a:r>
                <a:r>
                  <a:rPr lang="ko-KR" altLang="en-US" sz="1000" b="1" dirty="0">
                    <a:latin typeface="+mn-ea"/>
                  </a:rPr>
                  <a:t> </a:t>
                </a:r>
                <a:r>
                  <a:rPr lang="ko-KR" altLang="en-US" sz="1000" b="1" dirty="0" err="1">
                    <a:latin typeface="+mn-ea"/>
                  </a:rPr>
                  <a:t>적층</a:t>
                </a:r>
                <a:r>
                  <a:rPr lang="ko-KR" altLang="en-US" sz="1000" b="1" dirty="0">
                    <a:latin typeface="+mn-ea"/>
                  </a:rPr>
                  <a:t> 기판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4BE1B2-7D92-4233-B4FF-24F4496432B4}"/>
              </a:ext>
            </a:extLst>
          </p:cNvPr>
          <p:cNvGrpSpPr/>
          <p:nvPr/>
        </p:nvGrpSpPr>
        <p:grpSpPr>
          <a:xfrm>
            <a:off x="8899494" y="1717383"/>
            <a:ext cx="2296064" cy="1502117"/>
            <a:chOff x="8302594" y="1717383"/>
            <a:chExt cx="2296064" cy="1502117"/>
          </a:xfrm>
        </p:grpSpPr>
        <p:pic>
          <p:nvPicPr>
            <p:cNvPr id="17" name="Picture 4" descr="https://img2.wipson.com/image02/us_image2017/rimg/publ/w15/us00009620847b2p-6.jpg">
              <a:extLst>
                <a:ext uri="{FF2B5EF4-FFF2-40B4-BE49-F238E27FC236}">
                  <a16:creationId xmlns:a16="http://schemas.microsoft.com/office/drawing/2014/main" id="{5B5B662A-3482-4D03-9872-BCD6FC368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626" y="2565874"/>
              <a:ext cx="1260000" cy="65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4057976-A36F-4BB6-847D-D75CF2AC9971}"/>
                </a:ext>
              </a:extLst>
            </p:cNvPr>
            <p:cNvSpPr/>
            <p:nvPr/>
          </p:nvSpPr>
          <p:spPr>
            <a:xfrm>
              <a:off x="8895025" y="1956241"/>
              <a:ext cx="1111202" cy="24622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000" b="1" i="0" dirty="0">
                  <a:solidFill>
                    <a:srgbClr val="4D4D4D"/>
                  </a:solidFill>
                  <a:effectLst/>
                  <a:latin typeface="+mn-ea"/>
                </a:rPr>
                <a:t>US 9620847 B2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617A5B-4B91-4CF8-A100-B88DC8158A28}"/>
                </a:ext>
              </a:extLst>
            </p:cNvPr>
            <p:cNvSpPr txBox="1"/>
            <p:nvPr/>
          </p:nvSpPr>
          <p:spPr>
            <a:xfrm>
              <a:off x="8302594" y="1717383"/>
              <a:ext cx="2296064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>
                  <a:latin typeface="+mn-ea"/>
                </a:rPr>
                <a:t>저 손실 유전체 이용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F7719-8D36-488D-8F5A-54D9AE94E3B0}"/>
              </a:ext>
            </a:extLst>
          </p:cNvPr>
          <p:cNvGrpSpPr/>
          <p:nvPr/>
        </p:nvGrpSpPr>
        <p:grpSpPr>
          <a:xfrm>
            <a:off x="3682695" y="1717383"/>
            <a:ext cx="2595833" cy="1517867"/>
            <a:chOff x="3379211" y="1717383"/>
            <a:chExt cx="2595833" cy="151786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90A3B0-2973-465D-AB09-97B705A90C60}"/>
                </a:ext>
              </a:extLst>
            </p:cNvPr>
            <p:cNvSpPr/>
            <p:nvPr/>
          </p:nvSpPr>
          <p:spPr>
            <a:xfrm>
              <a:off x="4075039" y="1956241"/>
              <a:ext cx="1204176" cy="24622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000" b="1" i="0" dirty="0">
                  <a:solidFill>
                    <a:srgbClr val="4D4D4D"/>
                  </a:solidFill>
                  <a:effectLst/>
                  <a:latin typeface="+mn-ea"/>
                </a:rPr>
                <a:t>CN 102074804 B</a:t>
              </a:r>
              <a:endParaRPr lang="ko-KR" altLang="en-US" sz="1000" b="1" dirty="0">
                <a:latin typeface="+mn-ea"/>
              </a:endParaRPr>
            </a:p>
          </p:txBody>
        </p:sp>
        <p:pic>
          <p:nvPicPr>
            <p:cNvPr id="21" name="Picture 2" descr="ëë©´ì´ë¯¸ì§">
              <a:extLst>
                <a:ext uri="{FF2B5EF4-FFF2-40B4-BE49-F238E27FC236}">
                  <a16:creationId xmlns:a16="http://schemas.microsoft.com/office/drawing/2014/main" id="{3D4D9E5F-0634-45D1-86EB-8A267B912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127" y="2550124"/>
              <a:ext cx="1260000" cy="68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83876-6E5D-41DD-98CF-07A7577C3E25}"/>
                </a:ext>
              </a:extLst>
            </p:cNvPr>
            <p:cNvSpPr txBox="1"/>
            <p:nvPr/>
          </p:nvSpPr>
          <p:spPr>
            <a:xfrm>
              <a:off x="3379211" y="1717383"/>
              <a:ext cx="2595833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>
                  <a:latin typeface="+mn-ea"/>
                </a:rPr>
                <a:t>저 손실 재료 및 공정 </a:t>
              </a:r>
              <a:endParaRPr lang="en-US" altLang="ko-KR" sz="1000" b="1" dirty="0">
                <a:latin typeface="+mn-ea"/>
              </a:endParaRPr>
            </a:p>
          </p:txBody>
        </p:sp>
      </p:grp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472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532F90-F844-4C94-BDC8-AE05CC2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806CE84-56DB-4DAA-9E24-8D2513AFD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핵심특허 등급화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D8CC61-0E17-42CC-A276-4DE64AEEE79D}"/>
              </a:ext>
            </a:extLst>
          </p:cNvPr>
          <p:cNvGrpSpPr/>
          <p:nvPr/>
        </p:nvGrpSpPr>
        <p:grpSpPr>
          <a:xfrm>
            <a:off x="649764" y="1427356"/>
            <a:ext cx="4345420" cy="4656187"/>
            <a:chOff x="467543" y="656872"/>
            <a:chExt cx="5040000" cy="5400440"/>
          </a:xfrm>
          <a:effectLst/>
        </p:grpSpPr>
        <p:sp>
          <p:nvSpPr>
            <p:cNvPr id="6" name="AutoShape 13">
              <a:extLst>
                <a:ext uri="{FF2B5EF4-FFF2-40B4-BE49-F238E27FC236}">
                  <a16:creationId xmlns:a16="http://schemas.microsoft.com/office/drawing/2014/main" id="{C69816DE-4789-4E7D-BAC4-A5E411179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43" y="4437312"/>
              <a:ext cx="5040000" cy="1620000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7" name="AutoShape 12">
              <a:extLst>
                <a:ext uri="{FF2B5EF4-FFF2-40B4-BE49-F238E27FC236}">
                  <a16:creationId xmlns:a16="http://schemas.microsoft.com/office/drawing/2014/main" id="{74D08F3D-EFC8-46D3-B355-A65003D64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543" y="3492202"/>
              <a:ext cx="4320000" cy="1620000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8" name="AutoShape 12">
              <a:extLst>
                <a:ext uri="{FF2B5EF4-FFF2-40B4-BE49-F238E27FC236}">
                  <a16:creationId xmlns:a16="http://schemas.microsoft.com/office/drawing/2014/main" id="{2AA205A3-EC97-405C-8990-F45143F00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543" y="2547092"/>
              <a:ext cx="3600000" cy="1620000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9" name="AutoShape 12">
              <a:extLst>
                <a:ext uri="{FF2B5EF4-FFF2-40B4-BE49-F238E27FC236}">
                  <a16:creationId xmlns:a16="http://schemas.microsoft.com/office/drawing/2014/main" id="{20EA40BC-3EB1-40D8-9C01-48138D179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543" y="1601982"/>
              <a:ext cx="2880000" cy="1620000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endParaRPr kumimoji="0" lang="ko-KR" altLang="ko-KR" sz="1200">
                <a:latin typeface="+mn-ea"/>
              </a:endParaRP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FFD9FA2C-D235-4437-85A9-733681747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912" y="5362527"/>
              <a:ext cx="2557260" cy="60685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최초 모집단</a:t>
              </a:r>
            </a:p>
            <a:p>
              <a:pPr algn="ctr"/>
              <a:r>
                <a:rPr kumimoji="0" lang="en-US" altLang="ko-KR" sz="1400" dirty="0">
                  <a:solidFill>
                    <a:schemeClr val="bg1"/>
                  </a:solidFill>
                  <a:latin typeface="+mn-ea"/>
                </a:rPr>
                <a:t>8,315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3E5FA252-A5EC-434B-9375-A33BB38E2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912" y="4389767"/>
              <a:ext cx="2557261" cy="60685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1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차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노이즈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제거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kumimoji="0" lang="en-US" altLang="ko-KR" sz="1400" dirty="0">
                  <a:solidFill>
                    <a:schemeClr val="bg1"/>
                  </a:solidFill>
                  <a:latin typeface="+mn-ea"/>
                </a:rPr>
                <a:t>3,504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9F918C15-A0F8-4ABD-BB65-A8851C88A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912" y="3490119"/>
              <a:ext cx="2557261" cy="60685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en-US" altLang="ko-KR" sz="1400" dirty="0">
                  <a:solidFill>
                    <a:schemeClr val="bg1"/>
                  </a:solidFill>
                  <a:latin typeface="+mn-ea"/>
                </a:rPr>
                <a:t>2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차 노이즈 제거</a:t>
              </a:r>
            </a:p>
            <a:p>
              <a:pPr algn="ctr"/>
              <a:r>
                <a:rPr kumimoji="0" lang="en-US" altLang="ko-KR" sz="1400" dirty="0">
                  <a:solidFill>
                    <a:schemeClr val="bg1"/>
                  </a:solidFill>
                  <a:latin typeface="+mn-ea"/>
                </a:rPr>
                <a:t>2,643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185421A-3BCE-4FA5-8A62-9DA730F7C1DA}"/>
                </a:ext>
              </a:extLst>
            </p:cNvPr>
            <p:cNvGrpSpPr/>
            <p:nvPr/>
          </p:nvGrpSpPr>
          <p:grpSpPr>
            <a:xfrm>
              <a:off x="1708913" y="656872"/>
              <a:ext cx="2557261" cy="1620000"/>
              <a:chOff x="1708913" y="656872"/>
              <a:chExt cx="2557261" cy="1620000"/>
            </a:xfrm>
          </p:grpSpPr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F6FAF30B-7A99-441F-8C60-13DCAD3F8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7543" y="656872"/>
                <a:ext cx="2160000" cy="1620000"/>
              </a:xfrm>
              <a:prstGeom prst="can">
                <a:avLst>
                  <a:gd name="adj" fmla="val 50000"/>
                </a:avLst>
              </a:prstGeom>
              <a:solidFill>
                <a:srgbClr val="FFC000"/>
              </a:solidFill>
              <a:ln w="25400">
                <a:noFill/>
                <a:round/>
                <a:headEnd/>
                <a:tailEnd/>
              </a:ln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B w="57150" h="38100" prst="artDeco"/>
                </a:sp3d>
              </a:bodyPr>
              <a:lstStyle/>
              <a:p>
                <a:pPr algn="ctr"/>
                <a:endParaRPr kumimoji="0" lang="ko-KR" altLang="ko-KR" sz="1200">
                  <a:latin typeface="+mn-ea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2A7BE7D-83D2-4AEC-8318-A213431E15FB}"/>
                  </a:ext>
                </a:extLst>
              </p:cNvPr>
              <p:cNvSpPr/>
              <p:nvPr/>
            </p:nvSpPr>
            <p:spPr>
              <a:xfrm>
                <a:off x="1708913" y="1497987"/>
                <a:ext cx="2557261" cy="749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b="1" dirty="0">
                    <a:latin typeface="+mn-ea"/>
                  </a:rPr>
                  <a:t>핵심특허</a:t>
                </a:r>
                <a:endParaRPr lang="en-US" altLang="ko-KR" b="1" dirty="0">
                  <a:latin typeface="+mn-ea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b="1" dirty="0">
                    <a:latin typeface="+mn-ea"/>
                  </a:rPr>
                  <a:t>74</a:t>
                </a:r>
                <a:r>
                  <a:rPr lang="ko-KR" altLang="en-US" b="1" dirty="0">
                    <a:latin typeface="+mn-ea"/>
                  </a:rPr>
                  <a:t>건</a:t>
                </a:r>
              </a:p>
            </p:txBody>
          </p:sp>
        </p:grp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A3175724-E3D5-4ADD-B8EE-6CAB6202E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912" y="2570127"/>
              <a:ext cx="2557261" cy="606852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최종 모집단</a:t>
              </a:r>
              <a:endParaRPr kumimoji="0"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1,101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+mn-ea"/>
                </a:rPr>
                <a:t>건</a:t>
              </a:r>
            </a:p>
          </p:txBody>
        </p:sp>
      </p:grpSp>
      <p:sp>
        <p:nvSpPr>
          <p:cNvPr id="19" name="모서리가 둥근 직사각형 12">
            <a:extLst>
              <a:ext uri="{FF2B5EF4-FFF2-40B4-BE49-F238E27FC236}">
                <a16:creationId xmlns:a16="http://schemas.microsoft.com/office/drawing/2014/main" id="{FB04F684-5BC0-4427-895C-02577340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7108" y="2332401"/>
            <a:ext cx="2992210" cy="3751142"/>
          </a:xfrm>
          <a:prstGeom prst="roundRect">
            <a:avLst>
              <a:gd name="adj" fmla="val 8426"/>
            </a:avLst>
          </a:prstGeom>
          <a:solidFill>
            <a:srgbClr val="EAEAEA"/>
          </a:solidFill>
          <a:ln w="25400" algn="ctr">
            <a:noFill/>
            <a:round/>
            <a:headEnd/>
            <a:tailEnd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bevelB w="57150" h="38100" prst="artDeco"/>
            </a:sp3d>
          </a:bodyPr>
          <a:lstStyle/>
          <a:p>
            <a:pPr algn="ctr"/>
            <a:endParaRPr kumimoji="0" lang="ko-KR" altLang="ko-KR" sz="1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5739CFD7-224C-41A7-9DAF-99A84F037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5779" y="1749709"/>
            <a:ext cx="2354869" cy="52322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B w="57150" h="38100" prst="artDeco"/>
            </a:sp3d>
          </a:bodyPr>
          <a:lstStyle/>
          <a:p>
            <a:pPr algn="ctr"/>
            <a:r>
              <a:rPr kumimoji="0" lang="ko-KR" altLang="en-US" sz="2800" dirty="0">
                <a:latin typeface="나눔고딕 ExtraBold" pitchFamily="50" charset="-127"/>
                <a:ea typeface="나눔고딕 ExtraBold" pitchFamily="50" charset="-127"/>
              </a:rPr>
              <a:t>핵심특허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C8865C-4336-4D31-A0F6-BEBA3E70465D}"/>
              </a:ext>
            </a:extLst>
          </p:cNvPr>
          <p:cNvGrpSpPr/>
          <p:nvPr/>
        </p:nvGrpSpPr>
        <p:grpSpPr>
          <a:xfrm>
            <a:off x="8529490" y="2522764"/>
            <a:ext cx="2467447" cy="3370417"/>
            <a:chOff x="8529490" y="2580825"/>
            <a:chExt cx="2467447" cy="3370417"/>
          </a:xfrm>
        </p:grpSpPr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2D0407C4-CEDC-4CDE-ADF9-43BAC3BFB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3650" y="5243356"/>
              <a:ext cx="1919126" cy="707886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C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등급</a:t>
              </a:r>
              <a:r>
                <a:rPr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 [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관심</a:t>
              </a:r>
              <a:r>
                <a:rPr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]</a:t>
              </a:r>
              <a:r>
                <a:rPr kumimoji="0"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 </a:t>
              </a:r>
            </a:p>
            <a:p>
              <a:pPr algn="ctr"/>
              <a:r>
                <a:rPr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29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건</a:t>
              </a:r>
            </a:p>
          </p:txBody>
        </p:sp>
        <p:sp>
          <p:nvSpPr>
            <p:cNvPr id="22" name="Text Box 15">
              <a:extLst>
                <a:ext uri="{FF2B5EF4-FFF2-40B4-BE49-F238E27FC236}">
                  <a16:creationId xmlns:a16="http://schemas.microsoft.com/office/drawing/2014/main" id="{35809849-ABA3-4917-8A0A-908A2C45E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29491" y="2580825"/>
              <a:ext cx="2467446" cy="707886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A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등급 </a:t>
              </a:r>
              <a:r>
                <a:rPr kumimoji="0"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[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무효</a:t>
              </a:r>
              <a:r>
                <a:rPr kumimoji="0"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,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회피</a:t>
              </a:r>
              <a:r>
                <a:rPr kumimoji="0"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]</a:t>
              </a:r>
            </a:p>
            <a:p>
              <a:pPr algn="ctr"/>
              <a:r>
                <a:rPr kumimoji="0"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8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건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10D2F409-5819-4B5E-BDDF-AF00838772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29490" y="4228994"/>
              <a:ext cx="2467446" cy="707886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pPr algn="ctr"/>
              <a:r>
                <a:rPr kumimoji="0"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B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등급 </a:t>
              </a:r>
              <a:r>
                <a:rPr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[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아이디어</a:t>
              </a:r>
              <a:r>
                <a:rPr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]</a:t>
              </a:r>
              <a:endParaRPr kumimoji="0" lang="en-US" altLang="ko-KR" sz="2000" dirty="0"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sz="2000" dirty="0">
                  <a:latin typeface="나눔고딕 ExtraBold" pitchFamily="50" charset="-127"/>
                  <a:ea typeface="나눔고딕 ExtraBold" pitchFamily="50" charset="-127"/>
                </a:rPr>
                <a:t>37</a:t>
              </a:r>
              <a:r>
                <a:rPr kumimoji="0" lang="ko-KR" altLang="en-US" sz="2000" dirty="0">
                  <a:latin typeface="나눔고딕 ExtraBold" pitchFamily="50" charset="-127"/>
                  <a:ea typeface="나눔고딕 ExtraBold" pitchFamily="50" charset="-127"/>
                </a:rPr>
                <a:t>건</a:t>
              </a:r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4E02D034-F906-4829-84FE-23096CC4D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3045" y="3366324"/>
              <a:ext cx="2300336" cy="584775"/>
            </a:xfrm>
            <a:prstGeom prst="rect">
              <a:avLst/>
            </a:prstGeom>
            <a:solidFill>
              <a:srgbClr val="FFC000"/>
            </a:solidFill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B w="57150" h="38100" prst="artDeco"/>
              </a:sp3d>
            </a:bodyPr>
            <a:lstStyle/>
            <a:p>
              <a:r>
                <a:rPr kumimoji="0" lang="en-US" altLang="ko-KR" sz="1600" dirty="0">
                  <a:latin typeface="나눔고딕 ExtraBold" pitchFamily="50" charset="-127"/>
                  <a:ea typeface="나눔고딕 ExtraBold" pitchFamily="50" charset="-127"/>
                </a:rPr>
                <a:t>*</a:t>
              </a:r>
              <a:r>
                <a:rPr kumimoji="0" lang="ko-KR" altLang="en-US" sz="1600" dirty="0">
                  <a:latin typeface="나눔고딕 ExtraBold" pitchFamily="50" charset="-127"/>
                  <a:ea typeface="나눔고딕 ExtraBold" pitchFamily="50" charset="-127"/>
                </a:rPr>
                <a:t>특허심층분석</a:t>
              </a:r>
              <a:endParaRPr kumimoji="0" lang="en-US" altLang="ko-KR" sz="1600" dirty="0">
                <a:latin typeface="나눔고딕 ExtraBold" pitchFamily="50" charset="-127"/>
                <a:ea typeface="나눔고딕 ExtraBold" pitchFamily="50" charset="-127"/>
              </a:endParaRPr>
            </a:p>
            <a:p>
              <a:r>
                <a:rPr kumimoji="0" lang="en-US" altLang="ko-KR" sz="1600" dirty="0">
                  <a:latin typeface="나눔고딕 ExtraBold" pitchFamily="50" charset="-127"/>
                  <a:ea typeface="나눔고딕 ExtraBold" pitchFamily="50" charset="-127"/>
                </a:rPr>
                <a:t>*OS</a:t>
              </a:r>
              <a:r>
                <a:rPr kumimoji="0" lang="ko-KR" altLang="en-US" sz="1600" dirty="0">
                  <a:latin typeface="나눔고딕 ExtraBold" pitchFamily="50" charset="-127"/>
                  <a:ea typeface="나눔고딕 ExtraBold" pitchFamily="50" charset="-127"/>
                </a:rPr>
                <a:t>매트릭스 구축</a:t>
              </a: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27D00B5-0680-45AF-8833-ED1C056EDAD4}"/>
              </a:ext>
            </a:extLst>
          </p:cNvPr>
          <p:cNvSpPr/>
          <p:nvPr/>
        </p:nvSpPr>
        <p:spPr>
          <a:xfrm>
            <a:off x="4043506" y="1686070"/>
            <a:ext cx="4104988" cy="64633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832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395AE20-9048-477B-B6C1-ACAF7D08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서론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7C1788-A902-48D9-B3A8-A755F549FD40}"/>
              </a:ext>
            </a:extLst>
          </p:cNvPr>
          <p:cNvSpPr/>
          <p:nvPr/>
        </p:nvSpPr>
        <p:spPr>
          <a:xfrm>
            <a:off x="1012828" y="3039891"/>
            <a:ext cx="10166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+mn-ea"/>
              </a:rPr>
              <a:t>주요 국가별 특허분석을 통하여 </a:t>
            </a:r>
            <a:r>
              <a:rPr lang="en-US" altLang="ko-KR" dirty="0" err="1">
                <a:latin typeface="+mn-ea"/>
              </a:rPr>
              <a:t>mmWave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대역 안테나의 구조와 재료를 중심으로 현 기술의 발전 수준을 파악하여 향후 기술개발 방향과 특허 출원 전략 수립을 모색</a:t>
            </a:r>
            <a:endParaRPr lang="ko-KR" altLang="en-US" dirty="0">
              <a:effectLst/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83EDF8-4441-4531-A792-62C1D1BFE2AB}"/>
              </a:ext>
            </a:extLst>
          </p:cNvPr>
          <p:cNvSpPr/>
          <p:nvPr/>
        </p:nvSpPr>
        <p:spPr>
          <a:xfrm>
            <a:off x="1012827" y="4355348"/>
            <a:ext cx="10166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b="1" dirty="0">
                <a:latin typeface="+mn-ea"/>
              </a:rPr>
              <a:t>최근 </a:t>
            </a:r>
            <a:r>
              <a:rPr lang="en-US" altLang="ko-KR" b="1" dirty="0">
                <a:latin typeface="+mn-ea"/>
              </a:rPr>
              <a:t>5</a:t>
            </a:r>
            <a:r>
              <a:rPr lang="ko-KR" altLang="en-US" b="1" dirty="0">
                <a:latin typeface="+mn-ea"/>
              </a:rPr>
              <a:t>세대 이동통신의 상용화</a:t>
            </a:r>
            <a:r>
              <a:rPr lang="ko-KR" altLang="en-US" dirty="0">
                <a:latin typeface="+mn-ea"/>
              </a:rPr>
              <a:t>에 앞서 </a:t>
            </a:r>
            <a:r>
              <a:rPr lang="en-US" altLang="ko-KR" dirty="0" err="1">
                <a:latin typeface="+mn-ea"/>
              </a:rPr>
              <a:t>mmWave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대역을 통신 주파수 대역으로 이용하는 기술을 개발 중에 있다</a:t>
            </a:r>
            <a:r>
              <a:rPr lang="en-US" altLang="ko-KR" dirty="0">
                <a:latin typeface="+mn-ea"/>
              </a:rPr>
              <a:t>. 4</a:t>
            </a:r>
            <a:r>
              <a:rPr lang="ko-KR" altLang="en-US" dirty="0">
                <a:latin typeface="+mn-ea"/>
              </a:rPr>
              <a:t>세대 이동통신보다 </a:t>
            </a:r>
            <a:r>
              <a:rPr lang="ko-KR" altLang="en-US" b="1" dirty="0">
                <a:latin typeface="+mn-ea"/>
              </a:rPr>
              <a:t>대량의 데이터</a:t>
            </a:r>
            <a:r>
              <a:rPr lang="ko-KR" altLang="en-US" dirty="0">
                <a:latin typeface="+mn-ea"/>
              </a:rPr>
              <a:t>를 보다</a:t>
            </a:r>
            <a:r>
              <a:rPr lang="ko-KR" altLang="en-US" b="1" dirty="0">
                <a:latin typeface="+mn-ea"/>
              </a:rPr>
              <a:t> 빠르게 처리</a:t>
            </a:r>
            <a:r>
              <a:rPr lang="ko-KR" altLang="en-US" dirty="0">
                <a:latin typeface="+mn-ea"/>
              </a:rPr>
              <a:t>할 수 있을 뿐만 아니라 </a:t>
            </a:r>
            <a:r>
              <a:rPr lang="ko-KR" altLang="en-US" b="1" dirty="0">
                <a:latin typeface="+mn-ea"/>
              </a:rPr>
              <a:t>포화상태인 현 주파수 대역의 새로운 돌파구</a:t>
            </a:r>
            <a:r>
              <a:rPr lang="ko-KR" altLang="en-US" dirty="0">
                <a:latin typeface="+mn-ea"/>
              </a:rPr>
              <a:t>가 될 수 있어 기술 발전에 기대가 크다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 </a:t>
            </a:r>
            <a:r>
              <a:rPr lang="ko-KR" altLang="en-US" b="1" dirty="0">
                <a:latin typeface="+mn-ea"/>
              </a:rPr>
              <a:t>고 주파수 대역일수록 원거리 통신에서 전파 손실이 높아져</a:t>
            </a:r>
            <a:r>
              <a:rPr lang="ko-KR" altLang="en-US" dirty="0">
                <a:latin typeface="+mn-ea"/>
              </a:rPr>
              <a:t> 이를 해결하는 것이 기술의 주안점이다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빔 </a:t>
            </a:r>
            <a:r>
              <a:rPr lang="ko-KR" altLang="en-US" dirty="0" err="1">
                <a:latin typeface="+mn-ea"/>
              </a:rPr>
              <a:t>포밍</a:t>
            </a:r>
            <a:r>
              <a:rPr lang="ko-KR" altLang="en-US" dirty="0">
                <a:latin typeface="+mn-ea"/>
              </a:rPr>
              <a:t> 기술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다중 안테나 기술 등 이를 보완하기 위해 여러 기술이 개발되었지만 이에 적합한 안테나를 설계하는 것 또한 중요하다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B7866-C286-452F-ADC5-DE3C464D16E9}"/>
              </a:ext>
            </a:extLst>
          </p:cNvPr>
          <p:cNvSpPr txBox="1"/>
          <p:nvPr/>
        </p:nvSpPr>
        <p:spPr>
          <a:xfrm>
            <a:off x="1177928" y="401392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기술에 대한 간략한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A4AA9-8230-4ABB-9364-1B740434C9A2}"/>
              </a:ext>
            </a:extLst>
          </p:cNvPr>
          <p:cNvSpPr txBox="1"/>
          <p:nvPr/>
        </p:nvSpPr>
        <p:spPr>
          <a:xfrm>
            <a:off x="1012828" y="2001431"/>
            <a:ext cx="37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dirty="0" err="1">
                <a:latin typeface="+mn-ea"/>
              </a:rPr>
              <a:t>mmWave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밀리미터파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대역 안테나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214F5-F500-4426-A8F5-C7EF4FAEE416}"/>
              </a:ext>
            </a:extLst>
          </p:cNvPr>
          <p:cNvSpPr/>
          <p:nvPr/>
        </p:nvSpPr>
        <p:spPr>
          <a:xfrm>
            <a:off x="1177928" y="269846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</a:rPr>
              <a:t>연구 목적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121D4-EF3F-4934-B73B-858E142D5A64}"/>
              </a:ext>
            </a:extLst>
          </p:cNvPr>
          <p:cNvSpPr/>
          <p:nvPr/>
        </p:nvSpPr>
        <p:spPr>
          <a:xfrm>
            <a:off x="1177928" y="16600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</a:rPr>
              <a:t>연구주제</a:t>
            </a:r>
            <a:endParaRPr lang="en-US" altLang="ko-KR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490FC12-3FFE-4E32-B09D-C78C4C5FB3C5}"/>
              </a:ext>
            </a:extLst>
          </p:cNvPr>
          <p:cNvCxnSpPr/>
          <p:nvPr/>
        </p:nvCxnSpPr>
        <p:spPr>
          <a:xfrm>
            <a:off x="1065214" y="2534557"/>
            <a:ext cx="10061573" cy="0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78FA44B-CF8F-4C44-83B8-AC36B65164D8}"/>
              </a:ext>
            </a:extLst>
          </p:cNvPr>
          <p:cNvCxnSpPr/>
          <p:nvPr/>
        </p:nvCxnSpPr>
        <p:spPr>
          <a:xfrm>
            <a:off x="1065214" y="3868057"/>
            <a:ext cx="10061573" cy="0"/>
          </a:xfrm>
          <a:prstGeom prst="line">
            <a:avLst/>
          </a:prstGeom>
          <a:ln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358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CB96A74-5D09-4F9D-8CFF-DAE6898A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016A8-C8E2-436C-9C7A-5AAC1AEAEC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등급 핵심특허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2474E8C-83C4-46F3-A4D5-DD9B60D82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73128"/>
              </p:ext>
            </p:extLst>
          </p:nvPr>
        </p:nvGraphicFramePr>
        <p:xfrm>
          <a:off x="971550" y="1364988"/>
          <a:ext cx="10248900" cy="5029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2450">
                  <a:extLst>
                    <a:ext uri="{9D8B030D-6E8A-4147-A177-3AD203B41FA5}">
                      <a16:colId xmlns:a16="http://schemas.microsoft.com/office/drawing/2014/main" val="1289440979"/>
                    </a:ext>
                  </a:extLst>
                </a:gridCol>
                <a:gridCol w="7156450">
                  <a:extLst>
                    <a:ext uri="{9D8B030D-6E8A-4147-A177-3AD203B41FA5}">
                      <a16:colId xmlns:a16="http://schemas.microsoft.com/office/drawing/2014/main" val="3077888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번호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출원인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발명의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77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9698852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ANAYAS360.COM, LLC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Compact and low-power millimeter-wave integrated VCO-up/down-converter with gain-boosting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306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7446710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UNIV HONG KONG CHINESE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Integrated LTCC mm-wave planar array antenna with low loss feeding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004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8497808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WANG ELECTRO-OPTO CORP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Ultra-wideband miniaturized omnidirectional antennas via multi-mode three-dimensional (3-D) traveling-wave (TW)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168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7532171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LOCKHEED CORP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Millimeter wave electronically scanned antenna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65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EP 0825676 B1-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RAYTHEON COMPANY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Complementary bowtie antenna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003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8482463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CALIFORNIA INST OF TECHN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just" defTabSz="914400" rtl="0" eaLnBrk="1" fontAlgn="t" latinLnBrk="1" hangingPunct="1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On-chip highly-efficient antennas using strong resonant coupling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53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US</a:t>
                      </a:r>
                      <a:r>
                        <a:rPr lang="en-US" altLang="ko-KR" sz="1600" b="0" baseline="0" dirty="0">
                          <a:latin typeface="+mn-ea"/>
                          <a:ea typeface="+mn-ea"/>
                        </a:rPr>
                        <a:t> 9153863 B2–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latin typeface="+mn-ea"/>
                          <a:ea typeface="+mn-ea"/>
                        </a:rPr>
                        <a:t>DU PONT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600" b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Low temperature co-fired ceramic (LTCC) system in a package (</a:t>
                      </a:r>
                      <a:r>
                        <a:rPr lang="en-US" sz="1600" b="0" dirty="0" err="1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SiP</a:t>
                      </a:r>
                      <a:r>
                        <a:rPr lang="en-US" sz="1600" b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) configurations for microwave/millimeter wave packaging applications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73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9620847 B2-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INTEL CORP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600" b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Integration of millimeter wave antennas on microelectronic substrates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548028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136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519B109-6A50-441A-8A77-4409CC81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647E183-B9AF-41E4-A89C-5D5644614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OS</a:t>
            </a:r>
            <a:r>
              <a:rPr lang="ko-KR" altLang="en-US" dirty="0"/>
              <a:t>매트릭스 </a:t>
            </a:r>
            <a:r>
              <a:rPr lang="en-US" altLang="ko-KR" dirty="0"/>
              <a:t>- OBJECT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7DD86-872E-477E-8BE4-1B5203BEB4ED}"/>
              </a:ext>
            </a:extLst>
          </p:cNvPr>
          <p:cNvSpPr txBox="1"/>
          <p:nvPr/>
        </p:nvSpPr>
        <p:spPr>
          <a:xfrm>
            <a:off x="1452000" y="1648389"/>
            <a:ext cx="931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안테나 기능향상을 위한 연구개발방향에 맞춰 </a:t>
            </a:r>
            <a:r>
              <a:rPr lang="en-US" altLang="ko-KR" dirty="0"/>
              <a:t>OBJECT </a:t>
            </a:r>
            <a:r>
              <a:rPr lang="ko-KR" altLang="en-US" dirty="0"/>
              <a:t>추출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988432-3DAC-4AB3-962B-F581C277E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79028"/>
              </p:ext>
            </p:extLst>
          </p:nvPr>
        </p:nvGraphicFramePr>
        <p:xfrm>
          <a:off x="1452000" y="2715319"/>
          <a:ext cx="9288000" cy="3168001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3397792">
                  <a:extLst>
                    <a:ext uri="{9D8B030D-6E8A-4147-A177-3AD203B41FA5}">
                      <a16:colId xmlns:a16="http://schemas.microsoft.com/office/drawing/2014/main" val="619284885"/>
                    </a:ext>
                  </a:extLst>
                </a:gridCol>
                <a:gridCol w="5890208">
                  <a:extLst>
                    <a:ext uri="{9D8B030D-6E8A-4147-A177-3AD203B41FA5}">
                      <a16:colId xmlns:a16="http://schemas.microsoft.com/office/drawing/2014/main" val="1682204127"/>
                    </a:ext>
                  </a:extLst>
                </a:gridCol>
              </a:tblGrid>
              <a:tr h="637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HIGH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GAIN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 적은 전력의 신호를 통해서도 정보를 얻을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28713"/>
                  </a:ext>
                </a:extLst>
              </a:tr>
              <a:tr h="637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WIDE SCANNING ANGLE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 넓은 범위의 각도까지 신호를 받을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68062"/>
                  </a:ext>
                </a:extLst>
              </a:tr>
              <a:tr h="637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WIDE BAND WIDTH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 넓은 범위의 주파수까지 신호를 받을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075398"/>
                  </a:ext>
                </a:extLst>
              </a:tr>
              <a:tr h="628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BEAM STEERING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 수신하는 신호에 맞춰 추적하여 정보를 받는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327319"/>
                  </a:ext>
                </a:extLst>
              </a:tr>
              <a:tr h="628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COST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 적은 비용으로 안테나를 제작할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1806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EC109D0-6A3F-42BE-89C8-D32DD4CE1BE9}"/>
              </a:ext>
            </a:extLst>
          </p:cNvPr>
          <p:cNvSpPr txBox="1"/>
          <p:nvPr/>
        </p:nvSpPr>
        <p:spPr>
          <a:xfrm>
            <a:off x="2210766" y="2166465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accent1"/>
                </a:solidFill>
              </a:rPr>
              <a:t>연구 개발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567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546C9E3-3999-4D9E-B120-9E36F72A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32813C8-7978-43E0-8AE1-F618CE6B0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OS</a:t>
            </a:r>
            <a:r>
              <a:rPr lang="ko-KR" altLang="en-US" dirty="0"/>
              <a:t>매트릭스 </a:t>
            </a:r>
            <a:r>
              <a:rPr lang="en-US" altLang="ko-KR" dirty="0"/>
              <a:t>- SOLUTION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F1081-1459-41A4-A03B-4AC33811CC7F}"/>
              </a:ext>
            </a:extLst>
          </p:cNvPr>
          <p:cNvSpPr txBox="1"/>
          <p:nvPr/>
        </p:nvSpPr>
        <p:spPr>
          <a:xfrm>
            <a:off x="1457124" y="1364318"/>
            <a:ext cx="73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TECH TREE</a:t>
            </a:r>
            <a:r>
              <a:rPr lang="ko-KR" altLang="en-US" dirty="0"/>
              <a:t>로부터 기술개발흐름에 맞춰 </a:t>
            </a:r>
            <a:r>
              <a:rPr lang="en-US" altLang="ko-KR" dirty="0"/>
              <a:t>SOLUTION</a:t>
            </a:r>
            <a:r>
              <a:rPr lang="ko-KR" altLang="en-US" dirty="0"/>
              <a:t> 추출</a:t>
            </a:r>
            <a:endParaRPr lang="en-US" altLang="ko-KR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5FCB96-6115-4F93-82EB-0CB73B27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16323"/>
              </p:ext>
            </p:extLst>
          </p:nvPr>
        </p:nvGraphicFramePr>
        <p:xfrm>
          <a:off x="1452000" y="2374377"/>
          <a:ext cx="9288000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000">
                  <a:extLst>
                    <a:ext uri="{9D8B030D-6E8A-4147-A177-3AD203B41FA5}">
                      <a16:colId xmlns:a16="http://schemas.microsoft.com/office/drawing/2014/main" val="1197035573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1452060640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2171722960"/>
                    </a:ext>
                  </a:extLst>
                </a:gridCol>
              </a:tblGrid>
              <a:tr h="6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TECH TREE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안테나 기능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20012"/>
                  </a:ext>
                </a:extLst>
              </a:tr>
              <a:tr h="62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MINIATURIZATION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18850"/>
                  </a:ext>
                </a:extLst>
              </a:tr>
              <a:tr h="624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COMFORMAL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282316"/>
                  </a:ext>
                </a:extLst>
              </a:tr>
              <a:tr h="624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ON-CHIP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1699"/>
                  </a:ext>
                </a:extLst>
              </a:tr>
              <a:tr h="624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성분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LTCC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05143"/>
                  </a:ext>
                </a:extLst>
              </a:tr>
              <a:tr h="6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LOW LOSS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1395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38919A8-1C54-4391-BC6C-824E5D448E79}"/>
              </a:ext>
            </a:extLst>
          </p:cNvPr>
          <p:cNvSpPr txBox="1"/>
          <p:nvPr/>
        </p:nvSpPr>
        <p:spPr>
          <a:xfrm>
            <a:off x="8275898" y="186298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accent1"/>
                </a:solidFill>
              </a:rPr>
              <a:t>최종 연구 기술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328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EAEAB45-7386-4764-A4F4-0F183E42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728F4F-0A1E-4A13-9173-4667F63854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OS</a:t>
            </a:r>
            <a:r>
              <a:rPr lang="ko-KR" altLang="en-US" dirty="0"/>
              <a:t>매트릭스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F03127-456D-4C1D-A606-228F62981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91072"/>
              </p:ext>
            </p:extLst>
          </p:nvPr>
        </p:nvGraphicFramePr>
        <p:xfrm>
          <a:off x="338253" y="1176220"/>
          <a:ext cx="11515494" cy="5434024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2303099">
                  <a:extLst>
                    <a:ext uri="{9D8B030D-6E8A-4147-A177-3AD203B41FA5}">
                      <a16:colId xmlns:a16="http://schemas.microsoft.com/office/drawing/2014/main" val="709089302"/>
                    </a:ext>
                  </a:extLst>
                </a:gridCol>
                <a:gridCol w="1842479">
                  <a:extLst>
                    <a:ext uri="{9D8B030D-6E8A-4147-A177-3AD203B41FA5}">
                      <a16:colId xmlns:a16="http://schemas.microsoft.com/office/drawing/2014/main" val="1089637248"/>
                    </a:ext>
                  </a:extLst>
                </a:gridCol>
                <a:gridCol w="1842479">
                  <a:extLst>
                    <a:ext uri="{9D8B030D-6E8A-4147-A177-3AD203B41FA5}">
                      <a16:colId xmlns:a16="http://schemas.microsoft.com/office/drawing/2014/main" val="3951675841"/>
                    </a:ext>
                  </a:extLst>
                </a:gridCol>
                <a:gridCol w="1842479">
                  <a:extLst>
                    <a:ext uri="{9D8B030D-6E8A-4147-A177-3AD203B41FA5}">
                      <a16:colId xmlns:a16="http://schemas.microsoft.com/office/drawing/2014/main" val="2772241172"/>
                    </a:ext>
                  </a:extLst>
                </a:gridCol>
                <a:gridCol w="1842479">
                  <a:extLst>
                    <a:ext uri="{9D8B030D-6E8A-4147-A177-3AD203B41FA5}">
                      <a16:colId xmlns:a16="http://schemas.microsoft.com/office/drawing/2014/main" val="3520178246"/>
                    </a:ext>
                  </a:extLst>
                </a:gridCol>
                <a:gridCol w="1842479">
                  <a:extLst>
                    <a:ext uri="{9D8B030D-6E8A-4147-A177-3AD203B41FA5}">
                      <a16:colId xmlns:a16="http://schemas.microsoft.com/office/drawing/2014/main" val="2636084064"/>
                    </a:ext>
                  </a:extLst>
                </a:gridCol>
              </a:tblGrid>
              <a:tr h="125756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/>
                        <a:t>OBJECT</a:t>
                      </a:r>
                    </a:p>
                    <a:p>
                      <a:pPr algn="r" latinLnBrk="1"/>
                      <a:endParaRPr lang="en-US" altLang="ko-KR" sz="800" b="1" dirty="0"/>
                    </a:p>
                    <a:p>
                      <a:pPr algn="l" latinLnBrk="1"/>
                      <a:r>
                        <a:rPr lang="en-US" altLang="ko-KR" sz="1600" b="1" dirty="0"/>
                        <a:t>SOLUTION</a:t>
                      </a:r>
                      <a:endParaRPr lang="ko-KR" altLang="en-US" sz="1600" b="1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HIGH GAIN</a:t>
                      </a:r>
                      <a:endParaRPr lang="en-US" altLang="ko-KR" sz="1600" b="1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WIDE SCANNING ANGLE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WIDE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BAND WIDTH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/>
                        <a:t>BEAM STEERING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COST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532589"/>
                  </a:ext>
                </a:extLst>
              </a:tr>
              <a:tr h="1257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/>
                          </a:solidFill>
                        </a:rPr>
                        <a:t>MINIATURIZATION</a:t>
                      </a:r>
                      <a:endParaRPr lang="ko-KR" alt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9698852-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ANAYAS360.COM, LLC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8497808 B2-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WANG ELECTRO-OPTO CORP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7532171 B2-LOCKHEED CORP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8497808 B2-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WANG ELECTRO-OPTO CORP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7532171 B2-LOCKHEED CORP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7532171 B2-LOCKHEED CORP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840490"/>
                  </a:ext>
                </a:extLst>
              </a:tr>
              <a:tr h="69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COMFORMAL</a:t>
                      </a:r>
                      <a:endParaRPr lang="ko-KR" altLang="en-US" sz="1600" b="1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EP 0825676 B1-RAYTHEON COMPANY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560053"/>
                  </a:ext>
                </a:extLst>
              </a:tr>
              <a:tr h="6986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FFFF00"/>
                          </a:solidFill>
                        </a:rPr>
                        <a:t>ON-CHIP</a:t>
                      </a:r>
                      <a:endParaRPr lang="ko-KR" alt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9698852-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ANAYAS360.COM, LLC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8482463 B2-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CALIFORNIA INST OF TECHN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US</a:t>
                      </a:r>
                      <a:r>
                        <a:rPr lang="en-US" altLang="ko-KR" sz="1200" b="1" baseline="0" dirty="0">
                          <a:latin typeface="+mn-ea"/>
                          <a:ea typeface="+mn-ea"/>
                        </a:rPr>
                        <a:t> 9153863 B2 –</a:t>
                      </a:r>
                    </a:p>
                    <a:p>
                      <a:pPr algn="ctr" latinLnBrk="1"/>
                      <a:r>
                        <a:rPr lang="en-US" altLang="ko-KR" sz="1200" b="1" baseline="0" dirty="0">
                          <a:latin typeface="+mn-ea"/>
                          <a:ea typeface="+mn-ea"/>
                        </a:rPr>
                        <a:t>DU PONT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524228"/>
                  </a:ext>
                </a:extLst>
              </a:tr>
              <a:tr h="69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LTCC</a:t>
                      </a:r>
                      <a:endParaRPr lang="ko-KR" altLang="en-US" sz="1600" b="1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7446710 B2-UNIV HONG KONG CHINESE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US</a:t>
                      </a:r>
                      <a:r>
                        <a:rPr lang="en-US" altLang="ko-KR" sz="1200" b="1" baseline="0" dirty="0">
                          <a:latin typeface="+mn-ea"/>
                          <a:ea typeface="+mn-ea"/>
                        </a:rPr>
                        <a:t> 9153863 B2 –</a:t>
                      </a:r>
                    </a:p>
                    <a:p>
                      <a:pPr algn="ctr" latinLnBrk="1"/>
                      <a:r>
                        <a:rPr lang="en-US" altLang="ko-KR" sz="1200" b="1" baseline="0" dirty="0">
                          <a:latin typeface="+mn-ea"/>
                          <a:ea typeface="+mn-ea"/>
                        </a:rPr>
                        <a:t>DU PONT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816957"/>
                  </a:ext>
                </a:extLst>
              </a:tr>
              <a:tr h="69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FF00"/>
                          </a:solidFill>
                        </a:rPr>
                        <a:t>LOW LOSS</a:t>
                      </a:r>
                      <a:endParaRPr lang="ko-KR" alt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7446710 B2-UNIV HONG KONG CHINESE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 9620847 B2-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CORP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8995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EB48DA5-51AF-42B9-AE18-92C4865294E8}"/>
              </a:ext>
            </a:extLst>
          </p:cNvPr>
          <p:cNvSpPr/>
          <p:nvPr/>
        </p:nvSpPr>
        <p:spPr>
          <a:xfrm>
            <a:off x="354000" y="4406868"/>
            <a:ext cx="11484000" cy="68400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556045-CEA2-4B45-AAC0-090E5BC4DE78}"/>
              </a:ext>
            </a:extLst>
          </p:cNvPr>
          <p:cNvSpPr/>
          <p:nvPr/>
        </p:nvSpPr>
        <p:spPr>
          <a:xfrm>
            <a:off x="354000" y="5786400"/>
            <a:ext cx="11484000" cy="82384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54F6AD-45EB-4D62-A37D-129ED1EAE05C}"/>
              </a:ext>
            </a:extLst>
          </p:cNvPr>
          <p:cNvSpPr/>
          <p:nvPr/>
        </p:nvSpPr>
        <p:spPr>
          <a:xfrm>
            <a:off x="354000" y="2449544"/>
            <a:ext cx="11484000" cy="1224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B3D09F-8EDA-417B-B381-0E4AB66854A0}"/>
              </a:ext>
            </a:extLst>
          </p:cNvPr>
          <p:cNvSpPr/>
          <p:nvPr/>
        </p:nvSpPr>
        <p:spPr>
          <a:xfrm>
            <a:off x="4478769" y="4553329"/>
            <a:ext cx="3669809" cy="393539"/>
          </a:xfrm>
          <a:prstGeom prst="rect">
            <a:avLst/>
          </a:prstGeom>
          <a:solidFill>
            <a:srgbClr val="E6B72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공백특허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1E5FD4-0116-45D0-8B07-EAA394F13BF2}"/>
              </a:ext>
            </a:extLst>
          </p:cNvPr>
          <p:cNvSpPr/>
          <p:nvPr/>
        </p:nvSpPr>
        <p:spPr>
          <a:xfrm>
            <a:off x="4490345" y="5961323"/>
            <a:ext cx="5504556" cy="473998"/>
          </a:xfrm>
          <a:prstGeom prst="rect">
            <a:avLst/>
          </a:prstGeom>
          <a:solidFill>
            <a:srgbClr val="E6B72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공백특허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591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9C0C7E-2536-4BA1-8269-979626FC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핵심특허 도출 및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9AF227-6311-4C21-AED7-FFE0667F69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등급 핵심특허 분석결과</a:t>
            </a: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454832"/>
              </p:ext>
            </p:extLst>
          </p:nvPr>
        </p:nvGraphicFramePr>
        <p:xfrm>
          <a:off x="732026" y="1291771"/>
          <a:ext cx="10727947" cy="484777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8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0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9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번호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출원인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OS</a:t>
                      </a:r>
                      <a:r>
                        <a:rPr lang="ko-KR" altLang="en-US" sz="1600" baseline="0" dirty="0">
                          <a:latin typeface="+mn-ea"/>
                          <a:ea typeface="+mn-ea"/>
                        </a:rPr>
                        <a:t>매트릭스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77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9698852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ANAYAS360.COM, LLC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(MINIATURIZATION) X (HIGH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GAIN)</a:t>
                      </a:r>
                    </a:p>
                    <a:p>
                      <a:pPr algn="just" latinLnBrk="1"/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ON-CHIP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X (HIGH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GAIN)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ON-CHIP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형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 SOC,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이득 추출 구조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이득 제어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소형화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77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7446710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UNIV HONG KONG CHINESE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(LTCC) X (HIGH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GAIN)</a:t>
                      </a:r>
                    </a:p>
                    <a:p>
                      <a:pPr algn="just" latinLnBrk="1"/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(LOW LOSS)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X (HIGH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GAIN)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LTCC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기술 이용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평면 어레이 안테나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 err="1">
                          <a:latin typeface="+mn-ea"/>
                          <a:ea typeface="+mn-ea"/>
                        </a:rPr>
                        <a:t>저손실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대규모 </a:t>
                      </a:r>
                      <a:r>
                        <a:rPr lang="ko-KR" altLang="en-US" sz="1200" baseline="0" dirty="0" err="1">
                          <a:latin typeface="+mn-ea"/>
                          <a:ea typeface="+mn-ea"/>
                        </a:rPr>
                        <a:t>고이득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배열 안테나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77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8497808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WANG ELECTRO-OPTO CORP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(MINIATURIZATION) X (WIDE SCANNING ANGLE)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(MINIATURIZATION) X (WIDE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BAND WIDTH)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소형화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초광대역 기술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다중 모드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LOW-PROFILE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안테나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09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7532171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LOCKHEED CORP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(MINIATURIZATION) X (WIDE SCANNING ANGLE)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(MINIATURIZATION) X (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BEAM STEERING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just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(MINIATURIZATION) X (COST)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WIDE SCANNING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높은 안전성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빔 스티어링 기능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스캔하여 소형화 실현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77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EP 0825676 B1-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RAYTHEON COMPANY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(COMFORMAL)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X 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WIDE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BAND WIDTH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나비넥타이 패턴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L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밴드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밴드 이용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저항성 필름 코팅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CONFORMAL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특성 이용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다중대역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이중대역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77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 8482463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CALIFORNIA INST OF TECHN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ON-CHIP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X (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BEAM STEERING)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칩형 기판 이용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위상 배열형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빔 스티어링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높은 전력효율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77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US</a:t>
                      </a:r>
                      <a:r>
                        <a:rPr lang="en-US" altLang="ko-KR" sz="1200" b="0" baseline="0" dirty="0">
                          <a:latin typeface="+mn-ea"/>
                          <a:ea typeface="+mn-ea"/>
                        </a:rPr>
                        <a:t> 9153863 B2–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latin typeface="+mn-ea"/>
                          <a:ea typeface="+mn-ea"/>
                        </a:rPr>
                        <a:t>DU PONT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ON-CHIP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X (COST)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LTCC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X (COST)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120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LTCC </a:t>
                      </a:r>
                      <a:r>
                        <a:rPr lang="ko-KR" altLang="en-US" sz="120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기술 이용</a:t>
                      </a:r>
                      <a:r>
                        <a:rPr lang="en-US" altLang="ko-KR" sz="120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성능</a:t>
                      </a:r>
                      <a:r>
                        <a:rPr lang="en-US" altLang="ko-KR" sz="1200" baseline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비용 효과적 기판</a:t>
                      </a:r>
                      <a:r>
                        <a:rPr lang="en-US" altLang="ko-KR" sz="1200" baseline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고성능</a:t>
                      </a:r>
                      <a:r>
                        <a:rPr lang="en-US" altLang="ko-KR" sz="1200" baseline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패키징 기법 사용</a:t>
                      </a:r>
                      <a:endParaRPr lang="en-US" altLang="ko-KR" sz="1200" dirty="0">
                        <a:solidFill>
                          <a:srgbClr val="444444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77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 9620847 B2-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CORP</a:t>
                      </a:r>
                      <a:endParaRPr lang="ko-KR" altLang="en-US" sz="1200" b="0" dirty="0"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(LOW LOSS)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X (HIGH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GAIN)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dirty="0" err="1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저손실</a:t>
                      </a:r>
                      <a:r>
                        <a:rPr lang="ko-KR" altLang="en-US" sz="120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 유전체 물질 구조 이용</a:t>
                      </a:r>
                      <a:r>
                        <a:rPr lang="en-US" altLang="ko-KR" sz="120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고성능</a:t>
                      </a:r>
                      <a:r>
                        <a:rPr lang="en-US" altLang="ko-KR" sz="120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고효율</a:t>
                      </a:r>
                      <a:r>
                        <a:rPr lang="ko-KR" altLang="en-US" sz="1200" baseline="0" dirty="0">
                          <a:solidFill>
                            <a:srgbClr val="444444"/>
                          </a:solidFill>
                          <a:effectLst/>
                          <a:latin typeface="+mn-ea"/>
                          <a:ea typeface="+mn-ea"/>
                        </a:rPr>
                        <a:t> 기판</a:t>
                      </a:r>
                      <a:endParaRPr lang="en-US" altLang="ko-KR" sz="1200" dirty="0">
                        <a:solidFill>
                          <a:srgbClr val="444444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00795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037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8DECC2-4D40-470B-8BDE-7A8841BAED47}"/>
              </a:ext>
            </a:extLst>
          </p:cNvPr>
          <p:cNvSpPr/>
          <p:nvPr/>
        </p:nvSpPr>
        <p:spPr>
          <a:xfrm>
            <a:off x="383628" y="1227834"/>
            <a:ext cx="11424745" cy="1474658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9CBCB3-EA1F-4111-B4D3-9985ECC1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R&amp;D </a:t>
            </a:r>
            <a:r>
              <a:rPr lang="ko-KR" altLang="en-US" dirty="0"/>
              <a:t>방향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2FE23AE-52AF-44F4-9536-D99D7FF950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향후 기술개발 방향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F8A1B-50BD-4E86-92EB-D786AC4496B4}"/>
              </a:ext>
            </a:extLst>
          </p:cNvPr>
          <p:cNvSpPr txBox="1"/>
          <p:nvPr/>
        </p:nvSpPr>
        <p:spPr>
          <a:xfrm>
            <a:off x="1524441" y="3013214"/>
            <a:ext cx="34307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/>
              <a:t>논문에서 최신 안테나 연구방향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4E19D0-BF6A-4731-B047-2F7AB6944B37}"/>
              </a:ext>
            </a:extLst>
          </p:cNvPr>
          <p:cNvSpPr/>
          <p:nvPr/>
        </p:nvSpPr>
        <p:spPr>
          <a:xfrm>
            <a:off x="5333612" y="1415634"/>
            <a:ext cx="152477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특허 동향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32579F-C975-4AA0-BBCE-15ADD734B16D}"/>
              </a:ext>
            </a:extLst>
          </p:cNvPr>
          <p:cNvSpPr/>
          <p:nvPr/>
        </p:nvSpPr>
        <p:spPr>
          <a:xfrm>
            <a:off x="8168209" y="3013214"/>
            <a:ext cx="156966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b="1" dirty="0"/>
              <a:t>기술개발동향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1B1CAA-71C1-46C0-A5BB-CF0A647A5913}"/>
              </a:ext>
            </a:extLst>
          </p:cNvPr>
          <p:cNvSpPr/>
          <p:nvPr/>
        </p:nvSpPr>
        <p:spPr>
          <a:xfrm>
            <a:off x="7004430" y="3610846"/>
            <a:ext cx="389722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</a:rPr>
              <a:t>유전재료</a:t>
            </a:r>
            <a:r>
              <a:rPr lang="ko-KR" altLang="en-US" sz="2400" b="1" dirty="0"/>
              <a:t>의 사용 경향 증가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9C1555-4D7E-4D65-BF99-A352C3107E85}"/>
              </a:ext>
            </a:extLst>
          </p:cNvPr>
          <p:cNvGrpSpPr/>
          <p:nvPr/>
        </p:nvGrpSpPr>
        <p:grpSpPr>
          <a:xfrm>
            <a:off x="4554535" y="1896845"/>
            <a:ext cx="3082930" cy="523220"/>
            <a:chOff x="4367734" y="1896845"/>
            <a:chExt cx="3082930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6EC126-3A1B-4DCE-87E7-DEFBA605E064}"/>
                </a:ext>
              </a:extLst>
            </p:cNvPr>
            <p:cNvSpPr txBox="1"/>
            <p:nvPr/>
          </p:nvSpPr>
          <p:spPr>
            <a:xfrm>
              <a:off x="4367734" y="1896845"/>
              <a:ext cx="90281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800" b="1">
                  <a:solidFill>
                    <a:schemeClr val="bg1"/>
                  </a:solidFill>
                </a:rPr>
                <a:t>구조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8AE96A-1676-44BF-BC55-AA2FF3F17404}"/>
                </a:ext>
              </a:extLst>
            </p:cNvPr>
            <p:cNvSpPr txBox="1"/>
            <p:nvPr/>
          </p:nvSpPr>
          <p:spPr>
            <a:xfrm>
              <a:off x="6547853" y="1896845"/>
              <a:ext cx="90281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</a:rPr>
                <a:t>재료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495D8A-21F8-4714-A85A-5A4B99AE3FB6}"/>
                </a:ext>
              </a:extLst>
            </p:cNvPr>
            <p:cNvSpPr txBox="1"/>
            <p:nvPr/>
          </p:nvSpPr>
          <p:spPr>
            <a:xfrm>
              <a:off x="5558782" y="1896845"/>
              <a:ext cx="70083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&gt;&gt;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4C3ABD-65E1-4F70-AEF7-32A195BB9A0B}"/>
              </a:ext>
            </a:extLst>
          </p:cNvPr>
          <p:cNvGrpSpPr/>
          <p:nvPr/>
        </p:nvGrpSpPr>
        <p:grpSpPr>
          <a:xfrm>
            <a:off x="486499" y="3487736"/>
            <a:ext cx="5526860" cy="707886"/>
            <a:chOff x="537299" y="3487736"/>
            <a:chExt cx="5526860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0A617E-3C27-4C4B-9657-9F90F1EAD029}"/>
                </a:ext>
              </a:extLst>
            </p:cNvPr>
            <p:cNvSpPr txBox="1"/>
            <p:nvPr/>
          </p:nvSpPr>
          <p:spPr>
            <a:xfrm>
              <a:off x="537299" y="3518513"/>
              <a:ext cx="240322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b="1" dirty="0"/>
                <a:t>LTCC</a:t>
              </a:r>
            </a:p>
            <a:p>
              <a:pPr algn="ctr"/>
              <a:r>
                <a:rPr lang="en-US" altLang="ko-KR" b="1" dirty="0"/>
                <a:t>ON-CHIP ANTENNA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FC5F2E-EBD7-4173-80D1-D3B215B53CF1}"/>
                </a:ext>
              </a:extLst>
            </p:cNvPr>
            <p:cNvSpPr txBox="1"/>
            <p:nvPr/>
          </p:nvSpPr>
          <p:spPr>
            <a:xfrm>
              <a:off x="3417280" y="3487736"/>
              <a:ext cx="2646879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</a:rPr>
                <a:t>LOW LOSS</a:t>
              </a:r>
            </a:p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</a:rPr>
                <a:t>ON-CHIP ANTENNA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0BB1990F-1E62-45D4-B03F-689341809A18}"/>
                </a:ext>
              </a:extLst>
            </p:cNvPr>
            <p:cNvSpPr/>
            <p:nvPr/>
          </p:nvSpPr>
          <p:spPr>
            <a:xfrm>
              <a:off x="2893150" y="3657012"/>
              <a:ext cx="571500" cy="369332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205D43-2E01-4C51-9336-BB4BE5957C8C}"/>
              </a:ext>
            </a:extLst>
          </p:cNvPr>
          <p:cNvSpPr/>
          <p:nvPr/>
        </p:nvSpPr>
        <p:spPr>
          <a:xfrm>
            <a:off x="383628" y="2702492"/>
            <a:ext cx="5712372" cy="173544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4F8E36-7086-47CE-8AE0-322025E807EF}"/>
              </a:ext>
            </a:extLst>
          </p:cNvPr>
          <p:cNvSpPr/>
          <p:nvPr/>
        </p:nvSpPr>
        <p:spPr>
          <a:xfrm>
            <a:off x="6096000" y="2702492"/>
            <a:ext cx="5714078" cy="173544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74CA7A-7E61-4209-9E4F-7C1731935411}"/>
              </a:ext>
            </a:extLst>
          </p:cNvPr>
          <p:cNvGrpSpPr/>
          <p:nvPr/>
        </p:nvGrpSpPr>
        <p:grpSpPr>
          <a:xfrm>
            <a:off x="383628" y="4819162"/>
            <a:ext cx="11424742" cy="1193800"/>
            <a:chOff x="383628" y="4819162"/>
            <a:chExt cx="11424742" cy="1193800"/>
          </a:xfrm>
        </p:grpSpPr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3FFE7521-5566-43AE-A73C-745312019951}"/>
                </a:ext>
              </a:extLst>
            </p:cNvPr>
            <p:cNvSpPr/>
            <p:nvPr/>
          </p:nvSpPr>
          <p:spPr>
            <a:xfrm>
              <a:off x="383628" y="4819162"/>
              <a:ext cx="11424742" cy="1193800"/>
            </a:xfrm>
            <a:prstGeom prst="chevron">
              <a:avLst>
                <a:gd name="adj" fmla="val 2766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6D03EC-B5F6-4014-B5E3-FD193F842DC0}"/>
                </a:ext>
              </a:extLst>
            </p:cNvPr>
            <p:cNvSpPr/>
            <p:nvPr/>
          </p:nvSpPr>
          <p:spPr>
            <a:xfrm>
              <a:off x="1055195" y="5031342"/>
              <a:ext cx="10081606" cy="76944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유전 효율이 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좋은 </a:t>
              </a:r>
              <a:r>
                <a:rPr lang="ko-KR" altLang="en-US" sz="2000" dirty="0">
                  <a:solidFill>
                    <a:schemeClr val="bg1"/>
                  </a:solidFill>
                </a:rPr>
                <a:t>재료는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깨지기 쉬운 특성</a:t>
              </a:r>
              <a:r>
                <a:rPr lang="ko-KR" altLang="en-US" sz="2000" dirty="0">
                  <a:solidFill>
                    <a:schemeClr val="bg1"/>
                  </a:solidFill>
                </a:rPr>
                <a:t>을 가지고 있어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상용하기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힘들다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세라믹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렌즈 등의 유전 효율이 좋은 재료의 향후 기술 개발이 필요하다 </a:t>
              </a: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38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8D70B6-B7CB-4ED9-B3C4-2954DCD8CAE9}"/>
              </a:ext>
            </a:extLst>
          </p:cNvPr>
          <p:cNvSpPr/>
          <p:nvPr/>
        </p:nvSpPr>
        <p:spPr>
          <a:xfrm>
            <a:off x="383628" y="1227834"/>
            <a:ext cx="11424745" cy="9233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9CBCB3-EA1F-4111-B4D3-9985ECC1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R&amp;D </a:t>
            </a:r>
            <a:r>
              <a:rPr lang="ko-KR" altLang="en-US" dirty="0"/>
              <a:t>방향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2FE23AE-52AF-44F4-9536-D99D7FF950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특허 출원 전략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BCC97-376E-4C3C-B570-F7CA0D157EAA}"/>
              </a:ext>
            </a:extLst>
          </p:cNvPr>
          <p:cNvSpPr txBox="1"/>
          <p:nvPr/>
        </p:nvSpPr>
        <p:spPr>
          <a:xfrm>
            <a:off x="6803065" y="5113489"/>
            <a:ext cx="4641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핵심특허로 급 부상할 수 있으며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ko-KR" altLang="en-US" b="1" dirty="0"/>
              <a:t>많은 라이센스도 받을 수 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37D11F-D3B6-4E25-8B60-E67319839888}"/>
              </a:ext>
            </a:extLst>
          </p:cNvPr>
          <p:cNvSpPr/>
          <p:nvPr/>
        </p:nvSpPr>
        <p:spPr>
          <a:xfrm>
            <a:off x="4689205" y="1366334"/>
            <a:ext cx="281359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OS </a:t>
            </a:r>
            <a:r>
              <a:rPr lang="ko-KR" altLang="en-US" sz="3600" b="1" dirty="0">
                <a:solidFill>
                  <a:schemeClr val="bg1"/>
                </a:solidFill>
              </a:rPr>
              <a:t>매트릭스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CF892F-AD83-4F94-9ABE-7E40B3C64EA0}"/>
              </a:ext>
            </a:extLst>
          </p:cNvPr>
          <p:cNvSpPr/>
          <p:nvPr/>
        </p:nvSpPr>
        <p:spPr>
          <a:xfrm>
            <a:off x="1025900" y="5251988"/>
            <a:ext cx="4256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중요한 핵심특허를 확보할 수 있다</a:t>
            </a:r>
            <a:r>
              <a:rPr lang="en-US" altLang="ko-KR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035790-0C3D-4C90-9085-967310959491}"/>
              </a:ext>
            </a:extLst>
          </p:cNvPr>
          <p:cNvSpPr txBox="1"/>
          <p:nvPr/>
        </p:nvSpPr>
        <p:spPr>
          <a:xfrm>
            <a:off x="2185327" y="2351899"/>
            <a:ext cx="20313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b="1" dirty="0"/>
              <a:t>현재핵심기술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35A2F-37B2-45FC-B692-0EC71025AF54}"/>
              </a:ext>
            </a:extLst>
          </p:cNvPr>
          <p:cNvSpPr txBox="1"/>
          <p:nvPr/>
        </p:nvSpPr>
        <p:spPr>
          <a:xfrm>
            <a:off x="7980975" y="2351899"/>
            <a:ext cx="20313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b="1" dirty="0"/>
              <a:t>미래핵심기술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75DBCE-0EEC-497A-B450-415904778743}"/>
              </a:ext>
            </a:extLst>
          </p:cNvPr>
          <p:cNvSpPr/>
          <p:nvPr/>
        </p:nvSpPr>
        <p:spPr>
          <a:xfrm>
            <a:off x="7205656" y="2786712"/>
            <a:ext cx="358196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400" dirty="0"/>
              <a:t>ON-CHIP &amp;</a:t>
            </a:r>
            <a:r>
              <a:rPr lang="ko-KR" altLang="en-US" sz="2400" dirty="0"/>
              <a:t> </a:t>
            </a:r>
            <a:r>
              <a:rPr lang="en-US" altLang="ko-KR" sz="2400" dirty="0"/>
              <a:t>LOW LOSS</a:t>
            </a:r>
            <a:endParaRPr lang="ko-KR" altLang="en-US" sz="2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3B803E-B7B3-4000-893D-1A8DF655D685}"/>
              </a:ext>
            </a:extLst>
          </p:cNvPr>
          <p:cNvSpPr/>
          <p:nvPr/>
        </p:nvSpPr>
        <p:spPr>
          <a:xfrm>
            <a:off x="1712777" y="2786712"/>
            <a:ext cx="2976428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latinLnBrk="1"/>
            <a:r>
              <a:rPr lang="en-US" altLang="ko-KR" sz="2400" dirty="0"/>
              <a:t>MINIATURIZATION</a:t>
            </a:r>
            <a:endParaRPr lang="ko-KR" altLang="en-US" sz="2400" b="1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FBC8017-EB3E-424F-8862-78AE3DF529F8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096001" y="2151164"/>
            <a:ext cx="0" cy="3831568"/>
          </a:xfrm>
          <a:prstGeom prst="line">
            <a:avLst/>
          </a:prstGeom>
          <a:ln w="19050">
            <a:solidFill>
              <a:schemeClr val="tx2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6C5A21-3EDC-40FC-AEAB-42D9E1E47FC4}"/>
              </a:ext>
            </a:extLst>
          </p:cNvPr>
          <p:cNvSpPr/>
          <p:nvPr/>
        </p:nvSpPr>
        <p:spPr>
          <a:xfrm>
            <a:off x="1025900" y="4290545"/>
            <a:ext cx="453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현재 기업에서 소형화 관련 기술이 있어 </a:t>
            </a:r>
            <a:r>
              <a:rPr lang="ko-KR" altLang="en-US" b="1" dirty="0">
                <a:solidFill>
                  <a:schemeClr val="accent1"/>
                </a:solidFill>
              </a:rPr>
              <a:t>다른 기술</a:t>
            </a:r>
            <a:r>
              <a:rPr lang="ko-KR" altLang="en-US" b="1" dirty="0"/>
              <a:t>까지 </a:t>
            </a:r>
            <a:r>
              <a:rPr lang="ko-KR" altLang="en-US" b="1" dirty="0">
                <a:solidFill>
                  <a:schemeClr val="accent1"/>
                </a:solidFill>
              </a:rPr>
              <a:t>융합</a:t>
            </a:r>
            <a:r>
              <a:rPr lang="ko-KR" altLang="en-US" b="1" dirty="0"/>
              <a:t>한 후 출원한다면</a:t>
            </a:r>
            <a:r>
              <a:rPr lang="en-US" altLang="ko-KR" b="1" dirty="0"/>
              <a:t>, 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4DB614-6ADC-4727-971F-B13D0AB0E4EA}"/>
              </a:ext>
            </a:extLst>
          </p:cNvPr>
          <p:cNvSpPr txBox="1"/>
          <p:nvPr/>
        </p:nvSpPr>
        <p:spPr>
          <a:xfrm>
            <a:off x="1025900" y="3563489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핵심특허가 </a:t>
            </a:r>
            <a:r>
              <a:rPr lang="ko-KR" altLang="en-US" b="1" dirty="0">
                <a:solidFill>
                  <a:schemeClr val="accent1"/>
                </a:solidFill>
              </a:rPr>
              <a:t>지엽적으로 분포</a:t>
            </a:r>
            <a:r>
              <a:rPr lang="ko-KR" altLang="en-US" b="1" dirty="0"/>
              <a:t>되어 있다</a:t>
            </a:r>
            <a:r>
              <a:rPr lang="en-US" altLang="ko-KR" b="1" dirty="0"/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7EADD5C-7FA7-4982-AC7D-248021119E17}"/>
              </a:ext>
            </a:extLst>
          </p:cNvPr>
          <p:cNvSpPr/>
          <p:nvPr/>
        </p:nvSpPr>
        <p:spPr>
          <a:xfrm>
            <a:off x="6803065" y="3424990"/>
            <a:ext cx="4800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핵심 특허가 </a:t>
            </a:r>
            <a:r>
              <a:rPr lang="ko-KR" altLang="en-US" b="1" dirty="0">
                <a:solidFill>
                  <a:schemeClr val="accent1"/>
                </a:solidFill>
              </a:rPr>
              <a:t>매우 적다</a:t>
            </a:r>
            <a:r>
              <a:rPr lang="en-US" altLang="ko-KR" b="1" dirty="0"/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</a:rPr>
              <a:t>1~2</a:t>
            </a:r>
            <a:r>
              <a:rPr lang="ko-KR" altLang="en-US" b="1" dirty="0">
                <a:solidFill>
                  <a:schemeClr val="accent1"/>
                </a:solidFill>
              </a:rPr>
              <a:t>개의 기능</a:t>
            </a:r>
            <a:r>
              <a:rPr lang="ko-KR" altLang="en-US" b="1" dirty="0"/>
              <a:t>으로 구성되어 있다</a:t>
            </a:r>
            <a:r>
              <a:rPr lang="en-US" altLang="ko-KR" b="1" dirty="0"/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A2EA4A-0C1E-4281-B903-4A88568E67AF}"/>
              </a:ext>
            </a:extLst>
          </p:cNvPr>
          <p:cNvSpPr/>
          <p:nvPr/>
        </p:nvSpPr>
        <p:spPr>
          <a:xfrm>
            <a:off x="6803065" y="4290545"/>
            <a:ext cx="4641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현재라도 기술을 </a:t>
            </a:r>
            <a:r>
              <a:rPr lang="ko-KR" altLang="en-US" b="1" dirty="0">
                <a:solidFill>
                  <a:schemeClr val="accent1"/>
                </a:solidFill>
              </a:rPr>
              <a:t>연구</a:t>
            </a:r>
            <a:r>
              <a:rPr lang="ko-KR" altLang="en-US" b="1" dirty="0"/>
              <a:t>하고 </a:t>
            </a:r>
            <a:r>
              <a:rPr lang="ko-KR" altLang="en-US" b="1" dirty="0">
                <a:solidFill>
                  <a:schemeClr val="accent1"/>
                </a:solidFill>
              </a:rPr>
              <a:t>개발</a:t>
            </a:r>
            <a:r>
              <a:rPr lang="ko-KR" altLang="en-US" b="1" dirty="0"/>
              <a:t>하여 출원한다면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192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E1EC19-2F24-4B09-9DAF-5B9C29467CC5}"/>
              </a:ext>
            </a:extLst>
          </p:cNvPr>
          <p:cNvSpPr/>
          <p:nvPr/>
        </p:nvSpPr>
        <p:spPr>
          <a:xfrm>
            <a:off x="234176" y="223024"/>
            <a:ext cx="11723648" cy="6411952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E5051C-8DCB-4040-93CE-ACA2A98C5DB0}"/>
              </a:ext>
            </a:extLst>
          </p:cNvPr>
          <p:cNvSpPr/>
          <p:nvPr/>
        </p:nvSpPr>
        <p:spPr>
          <a:xfrm>
            <a:off x="662940" y="1851645"/>
            <a:ext cx="1086612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Q&amp;A</a:t>
            </a:r>
            <a:endParaRPr lang="ko-KR" altLang="en-US" sz="199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DAEAE4-ED61-4623-A110-1F5EF6646415}"/>
              </a:ext>
            </a:extLst>
          </p:cNvPr>
          <p:cNvSpPr/>
          <p:nvPr/>
        </p:nvSpPr>
        <p:spPr>
          <a:xfrm>
            <a:off x="84083" y="84083"/>
            <a:ext cx="12023834" cy="668983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897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E1EC19-2F24-4B09-9DAF-5B9C29467CC5}"/>
              </a:ext>
            </a:extLst>
          </p:cNvPr>
          <p:cNvSpPr/>
          <p:nvPr/>
        </p:nvSpPr>
        <p:spPr>
          <a:xfrm>
            <a:off x="234176" y="223024"/>
            <a:ext cx="11723648" cy="6411952"/>
          </a:xfrm>
          <a:prstGeom prst="rect">
            <a:avLst/>
          </a:prstGeom>
          <a:solidFill>
            <a:schemeClr val="tx2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E5051C-8DCB-4040-93CE-ACA2A98C5DB0}"/>
              </a:ext>
            </a:extLst>
          </p:cNvPr>
          <p:cNvSpPr/>
          <p:nvPr/>
        </p:nvSpPr>
        <p:spPr>
          <a:xfrm>
            <a:off x="662940" y="2321005"/>
            <a:ext cx="1086612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THANK YOU</a:t>
            </a:r>
            <a:endParaRPr lang="ko-KR" altLang="en-US" sz="138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DAEAE4-ED61-4623-A110-1F5EF6646415}"/>
              </a:ext>
            </a:extLst>
          </p:cNvPr>
          <p:cNvSpPr/>
          <p:nvPr/>
        </p:nvSpPr>
        <p:spPr>
          <a:xfrm>
            <a:off x="84083" y="84083"/>
            <a:ext cx="12023834" cy="668983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704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E094CAD9-1ED3-4AEC-9CAE-4918D417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서론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A1DA7C-43D0-499F-9059-C5E9C2DC4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사회현상 </a:t>
            </a:r>
            <a:r>
              <a:rPr lang="en-US" altLang="ko-KR" dirty="0"/>
              <a:t>– </a:t>
            </a:r>
            <a:r>
              <a:rPr lang="en-US" altLang="ko-KR" dirty="0" err="1"/>
              <a:t>mmWave</a:t>
            </a:r>
            <a:r>
              <a:rPr lang="en-US" altLang="ko-KR" dirty="0"/>
              <a:t> </a:t>
            </a:r>
            <a:r>
              <a:rPr lang="ko-KR" altLang="en-US" dirty="0"/>
              <a:t>등장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DB3E97-6684-44BB-B567-65D8C63B7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2" t="11216" r="4405" b="13863"/>
          <a:stretch/>
        </p:blipFill>
        <p:spPr>
          <a:xfrm>
            <a:off x="6668485" y="4259848"/>
            <a:ext cx="4163166" cy="22029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6DE0A1-C041-466F-B331-9DF3F1795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9" t="10793" r="4643" b="9206"/>
          <a:stretch/>
        </p:blipFill>
        <p:spPr>
          <a:xfrm>
            <a:off x="6264044" y="1132669"/>
            <a:ext cx="4972049" cy="3127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A1ABA8-C408-4A87-9057-51FDBD5682F7}"/>
              </a:ext>
            </a:extLst>
          </p:cNvPr>
          <p:cNvSpPr txBox="1"/>
          <p:nvPr/>
        </p:nvSpPr>
        <p:spPr>
          <a:xfrm>
            <a:off x="680780" y="891369"/>
            <a:ext cx="497604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accent5"/>
                </a:solidFill>
                <a:effectLst>
                  <a:reflection blurRad="6350" stA="55000" endA="300" endPos="45500" dir="5400000" sy="-100000" algn="bl" rotWithShape="0"/>
                </a:effectLst>
              </a:rPr>
              <a:t>5G</a:t>
            </a:r>
            <a:endParaRPr lang="ko-KR" altLang="en-US" sz="28700" b="1" dirty="0">
              <a:solidFill>
                <a:schemeClr val="accent5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D02B58-20BF-41B7-8F54-FE163B1247E0}"/>
              </a:ext>
            </a:extLst>
          </p:cNvPr>
          <p:cNvSpPr/>
          <p:nvPr/>
        </p:nvSpPr>
        <p:spPr>
          <a:xfrm>
            <a:off x="6320767" y="646278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홍승은</a:t>
            </a:r>
            <a:r>
              <a:rPr lang="en-US" altLang="ko-KR" sz="800" dirty="0"/>
              <a:t> </a:t>
            </a:r>
            <a:r>
              <a:rPr lang="ko-KR" altLang="en-US" sz="800" dirty="0"/>
              <a:t>외</a:t>
            </a:r>
            <a:r>
              <a:rPr lang="en-US" altLang="ko-KR" sz="800" dirty="0"/>
              <a:t>3,</a:t>
            </a:r>
            <a:r>
              <a:rPr lang="ko-KR" altLang="en-US" sz="800" dirty="0"/>
              <a:t> 밀리미터파 활용 </a:t>
            </a:r>
            <a:r>
              <a:rPr lang="en-US" altLang="ko-KR" sz="800" dirty="0"/>
              <a:t>5</a:t>
            </a:r>
            <a:r>
              <a:rPr lang="ko-KR" altLang="en-US" sz="800" dirty="0"/>
              <a:t>세대 이동통신 기술 개발 동향</a:t>
            </a:r>
            <a:r>
              <a:rPr lang="en-US" altLang="ko-KR" sz="800" dirty="0"/>
              <a:t>, </a:t>
            </a:r>
            <a:r>
              <a:rPr lang="ko-KR" altLang="en-US" sz="800" dirty="0"/>
              <a:t>전자통신동향분석 제</a:t>
            </a:r>
            <a:r>
              <a:rPr lang="en-US" altLang="ko-KR" sz="800" dirty="0"/>
              <a:t>28</a:t>
            </a:r>
            <a:r>
              <a:rPr lang="ko-KR" altLang="en-US" sz="800" dirty="0"/>
              <a:t>권 제</a:t>
            </a:r>
            <a:r>
              <a:rPr lang="en-US" altLang="ko-KR" sz="800" dirty="0"/>
              <a:t>6</a:t>
            </a:r>
            <a:r>
              <a:rPr lang="ko-KR" altLang="en-US" sz="800" dirty="0"/>
              <a:t>호 </a:t>
            </a:r>
            <a:r>
              <a:rPr lang="en-US" altLang="ko-KR" sz="800" dirty="0"/>
              <a:t>2013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</a:t>
            </a:r>
            <a:endParaRPr lang="en-US" altLang="ko-KR" sz="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113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B56757-5234-4041-BEA7-2FFA29D2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서론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43DE8D5-4C0A-452D-BEB4-3D3B163A2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정책분석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65AF97-3BCD-4DA5-BB1A-147B9F39992F}"/>
              </a:ext>
            </a:extLst>
          </p:cNvPr>
          <p:cNvGrpSpPr/>
          <p:nvPr/>
        </p:nvGrpSpPr>
        <p:grpSpPr>
          <a:xfrm>
            <a:off x="4795230" y="1425784"/>
            <a:ext cx="7216122" cy="4505417"/>
            <a:chOff x="180010" y="1425784"/>
            <a:chExt cx="7216122" cy="450541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7C802DD-C07C-4F99-9D7E-00174A5BB807}"/>
                </a:ext>
              </a:extLst>
            </p:cNvPr>
            <p:cNvGrpSpPr/>
            <p:nvPr/>
          </p:nvGrpSpPr>
          <p:grpSpPr>
            <a:xfrm>
              <a:off x="180010" y="1425784"/>
              <a:ext cx="7216122" cy="4152603"/>
              <a:chOff x="180010" y="1425784"/>
              <a:chExt cx="7216122" cy="4152603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3062BEB-3283-4E69-B0F2-7A2B10621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10" y="1425784"/>
                <a:ext cx="7216122" cy="401221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9797AC-1645-4388-8521-9CE290033AA3}"/>
                  </a:ext>
                </a:extLst>
              </p:cNvPr>
              <p:cNvSpPr txBox="1"/>
              <p:nvPr/>
            </p:nvSpPr>
            <p:spPr>
              <a:xfrm>
                <a:off x="6189309" y="5378332"/>
                <a:ext cx="97174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/>
                  <a:t>자료 </a:t>
                </a:r>
                <a:r>
                  <a:rPr lang="en-US" altLang="ko-KR" sz="700" dirty="0"/>
                  <a:t>: QUALCOMM</a:t>
                </a:r>
                <a:endParaRPr lang="ko-KR" altLang="en-US" sz="700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0962A-CFFE-499D-898B-F46FB2025759}"/>
                </a:ext>
              </a:extLst>
            </p:cNvPr>
            <p:cNvSpPr txBox="1"/>
            <p:nvPr/>
          </p:nvSpPr>
          <p:spPr>
            <a:xfrm>
              <a:off x="3193196" y="556186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세계 정책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E50385-9827-44CB-8E93-459E75CD118E}"/>
              </a:ext>
            </a:extLst>
          </p:cNvPr>
          <p:cNvGrpSpPr/>
          <p:nvPr/>
        </p:nvGrpSpPr>
        <p:grpSpPr>
          <a:xfrm>
            <a:off x="180648" y="2004029"/>
            <a:ext cx="4626825" cy="3927172"/>
            <a:chOff x="7396132" y="2004029"/>
            <a:chExt cx="4626825" cy="392717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B902E7A-4C21-4B76-8395-02515F532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132" y="2004029"/>
              <a:ext cx="4626825" cy="343397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4ECC91-351C-458D-A773-66DDBE42FF0A}"/>
                </a:ext>
              </a:extLst>
            </p:cNvPr>
            <p:cNvSpPr txBox="1"/>
            <p:nvPr/>
          </p:nvSpPr>
          <p:spPr>
            <a:xfrm>
              <a:off x="9114669" y="556186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국내 정책</a:t>
              </a: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559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35C683-4EA7-47F7-9631-A77231A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서론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1C80DB2-68B8-40F4-B7DA-F3C89CE61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시장분석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7024D8-EB2D-4EB9-8BAA-403B014F09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81000" y="1594148"/>
            <a:ext cx="11430000" cy="45053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433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2E45FEC1-4161-400A-97BE-2DE52DB3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서론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455B9-24D9-4ED1-8B01-FA084593F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기술분석 </a:t>
            </a:r>
            <a:r>
              <a:rPr lang="en-US" altLang="ko-KR" dirty="0"/>
              <a:t>– </a:t>
            </a:r>
            <a:r>
              <a:rPr lang="en-US" altLang="ko-KR" dirty="0" err="1"/>
              <a:t>mmWave</a:t>
            </a:r>
            <a:r>
              <a:rPr lang="en-US" altLang="ko-KR" dirty="0"/>
              <a:t> </a:t>
            </a:r>
            <a:r>
              <a:rPr lang="ko-KR" altLang="en-US" dirty="0"/>
              <a:t>대역의 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715EF3-77F6-4E0C-B721-B35C259BF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" t="13865" r="7713" b="13984"/>
          <a:stretch/>
        </p:blipFill>
        <p:spPr>
          <a:xfrm>
            <a:off x="4850467" y="2253242"/>
            <a:ext cx="6917178" cy="3234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F4873E-C46B-4D5E-822C-31BE9F731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88" t="8750" r="9531" b="7917"/>
          <a:stretch/>
        </p:blipFill>
        <p:spPr>
          <a:xfrm>
            <a:off x="473722" y="1427741"/>
            <a:ext cx="4250260" cy="48853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D48CCB-4DDF-483E-9609-BF7153A467B6}"/>
              </a:ext>
            </a:extLst>
          </p:cNvPr>
          <p:cNvSpPr/>
          <p:nvPr/>
        </p:nvSpPr>
        <p:spPr>
          <a:xfrm>
            <a:off x="6320767" y="646278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홍승은</a:t>
            </a:r>
            <a:r>
              <a:rPr lang="en-US" altLang="ko-KR" sz="800" dirty="0"/>
              <a:t> </a:t>
            </a:r>
            <a:r>
              <a:rPr lang="ko-KR" altLang="en-US" sz="800" dirty="0"/>
              <a:t>외</a:t>
            </a:r>
            <a:r>
              <a:rPr lang="en-US" altLang="ko-KR" sz="800" dirty="0"/>
              <a:t>3,</a:t>
            </a:r>
            <a:r>
              <a:rPr lang="ko-KR" altLang="en-US" sz="800" dirty="0"/>
              <a:t> 밀리미터파 활용 </a:t>
            </a:r>
            <a:r>
              <a:rPr lang="en-US" altLang="ko-KR" sz="800" dirty="0"/>
              <a:t>5</a:t>
            </a:r>
            <a:r>
              <a:rPr lang="ko-KR" altLang="en-US" sz="800" dirty="0"/>
              <a:t>세대 이동통신 기술 개발 동향</a:t>
            </a:r>
            <a:r>
              <a:rPr lang="en-US" altLang="ko-KR" sz="800" dirty="0"/>
              <a:t>, </a:t>
            </a:r>
            <a:r>
              <a:rPr lang="ko-KR" altLang="en-US" sz="800" dirty="0"/>
              <a:t>전자통신동향분석 제</a:t>
            </a:r>
            <a:r>
              <a:rPr lang="en-US" altLang="ko-KR" sz="800" dirty="0"/>
              <a:t>28</a:t>
            </a:r>
            <a:r>
              <a:rPr lang="ko-KR" altLang="en-US" sz="800" dirty="0"/>
              <a:t>권 제</a:t>
            </a:r>
            <a:r>
              <a:rPr lang="en-US" altLang="ko-KR" sz="800" dirty="0"/>
              <a:t>6</a:t>
            </a:r>
            <a:r>
              <a:rPr lang="ko-KR" altLang="en-US" sz="800" dirty="0"/>
              <a:t>호 </a:t>
            </a:r>
            <a:r>
              <a:rPr lang="en-US" altLang="ko-KR" sz="800" dirty="0"/>
              <a:t>2013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</a:t>
            </a:r>
            <a:endParaRPr lang="en-US" altLang="ko-KR" sz="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337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>
            <a:extLst>
              <a:ext uri="{FF2B5EF4-FFF2-40B4-BE49-F238E27FC236}">
                <a16:creationId xmlns:a16="http://schemas.microsoft.com/office/drawing/2014/main" id="{E803B634-332F-4D67-8083-9BBC88D3604F}"/>
              </a:ext>
            </a:extLst>
          </p:cNvPr>
          <p:cNvSpPr/>
          <p:nvPr/>
        </p:nvSpPr>
        <p:spPr>
          <a:xfrm>
            <a:off x="412750" y="1832833"/>
            <a:ext cx="11366500" cy="1197118"/>
          </a:xfrm>
          <a:prstGeom prst="trapezoid">
            <a:avLst>
              <a:gd name="adj" fmla="val 231127"/>
            </a:avLst>
          </a:prstGeom>
          <a:gradFill flip="none" rotWithShape="1">
            <a:gsLst>
              <a:gs pos="0">
                <a:schemeClr val="tx2">
                  <a:alpha val="50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DC498B-D11A-4BD8-86BF-257BE4A89786}"/>
              </a:ext>
            </a:extLst>
          </p:cNvPr>
          <p:cNvSpPr/>
          <p:nvPr/>
        </p:nvSpPr>
        <p:spPr>
          <a:xfrm>
            <a:off x="412750" y="3036076"/>
            <a:ext cx="11366500" cy="6640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3FD8C73-3D98-4E82-BBC7-DFD3D60D9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서론</a:t>
            </a:r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AFA6D5C2-DCD2-479B-81DA-002AE7B121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기술분석 </a:t>
            </a:r>
            <a:r>
              <a:rPr lang="en-US" altLang="ko-KR" dirty="0"/>
              <a:t>– </a:t>
            </a:r>
            <a:r>
              <a:rPr lang="ko-KR" altLang="en-US" dirty="0"/>
              <a:t>연구 개발 방향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D0CAF-9505-4234-888E-C117384ECE6F}"/>
              </a:ext>
            </a:extLst>
          </p:cNvPr>
          <p:cNvSpPr txBox="1"/>
          <p:nvPr/>
        </p:nvSpPr>
        <p:spPr>
          <a:xfrm>
            <a:off x="1717501" y="1100487"/>
            <a:ext cx="8756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/>
              <a:t>mmWave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안테나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32521-504F-4225-B298-DEB16147235A}"/>
              </a:ext>
            </a:extLst>
          </p:cNvPr>
          <p:cNvSpPr txBox="1"/>
          <p:nvPr/>
        </p:nvSpPr>
        <p:spPr>
          <a:xfrm>
            <a:off x="693023" y="3148651"/>
            <a:ext cx="141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pPr algn="dist"/>
            <a:r>
              <a:rPr lang="ko-KR" altLang="en-US" dirty="0">
                <a:solidFill>
                  <a:schemeClr val="bg1"/>
                </a:solidFill>
              </a:rPr>
              <a:t>다중대역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726D0-7371-4B35-83C9-63687D037883}"/>
              </a:ext>
            </a:extLst>
          </p:cNvPr>
          <p:cNvSpPr txBox="1"/>
          <p:nvPr/>
        </p:nvSpPr>
        <p:spPr>
          <a:xfrm>
            <a:off x="3040913" y="3148651"/>
            <a:ext cx="141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pPr algn="dist"/>
            <a:r>
              <a:rPr lang="ko-KR" altLang="en-US" dirty="0">
                <a:solidFill>
                  <a:schemeClr val="bg1"/>
                </a:solidFill>
              </a:rPr>
              <a:t>광대역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0F7E4-BB97-4CE2-A8FE-0302C0C5867A}"/>
              </a:ext>
            </a:extLst>
          </p:cNvPr>
          <p:cNvSpPr txBox="1"/>
          <p:nvPr/>
        </p:nvSpPr>
        <p:spPr>
          <a:xfrm>
            <a:off x="5388803" y="3148651"/>
            <a:ext cx="141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pPr algn="dist"/>
            <a:r>
              <a:rPr lang="ko-KR" altLang="en-US" dirty="0">
                <a:solidFill>
                  <a:schemeClr val="bg1"/>
                </a:solidFill>
              </a:rPr>
              <a:t>소형화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07D5F-58B4-4951-89B1-79F451F4627A}"/>
              </a:ext>
            </a:extLst>
          </p:cNvPr>
          <p:cNvSpPr txBox="1"/>
          <p:nvPr/>
        </p:nvSpPr>
        <p:spPr>
          <a:xfrm>
            <a:off x="7736693" y="3148651"/>
            <a:ext cx="141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pPr algn="dist"/>
            <a:r>
              <a:rPr lang="ko-KR" altLang="en-US" dirty="0" err="1">
                <a:solidFill>
                  <a:schemeClr val="bg1"/>
                </a:solidFill>
              </a:rPr>
              <a:t>고이득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16A93-816A-4D11-8628-1027B421B702}"/>
              </a:ext>
            </a:extLst>
          </p:cNvPr>
          <p:cNvSpPr txBox="1"/>
          <p:nvPr/>
        </p:nvSpPr>
        <p:spPr>
          <a:xfrm>
            <a:off x="10084582" y="3148651"/>
            <a:ext cx="141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pPr algn="dist"/>
            <a:r>
              <a:rPr lang="ko-KR" altLang="en-US" dirty="0">
                <a:solidFill>
                  <a:schemeClr val="bg1"/>
                </a:solidFill>
              </a:rPr>
              <a:t>광각</a:t>
            </a:r>
          </a:p>
        </p:txBody>
      </p:sp>
      <p:pic>
        <p:nvPicPr>
          <p:cNvPr id="10" name="Picture 28" descr="https://post-phinf.pstatic.net/MjAxNzEyMTFfMjEx/MDAxNTEyOTU0NDk2NzA1.J1wqGGcQAWw86oLsC6KFSO5D_R4HSdPmYTQpz3lvsVMg.pBtYF56Cm7YQ55OAKVFTzw2waeikrxwoG0bPq--tYQ8g.JPEG/4.jpg?type=w1200">
            <a:extLst>
              <a:ext uri="{FF2B5EF4-FFF2-40B4-BE49-F238E27FC236}">
                <a16:creationId xmlns:a16="http://schemas.microsoft.com/office/drawing/2014/main" id="{25D77E91-0D02-40E0-9121-F2AC6D71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t="6765" r="3978" b="7986"/>
          <a:stretch/>
        </p:blipFill>
        <p:spPr bwMode="auto">
          <a:xfrm>
            <a:off x="424355" y="3790746"/>
            <a:ext cx="3477518" cy="191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928CF6-4B29-4388-AE88-5707B6E6D24B}"/>
              </a:ext>
            </a:extLst>
          </p:cNvPr>
          <p:cNvGrpSpPr/>
          <p:nvPr/>
        </p:nvGrpSpPr>
        <p:grpSpPr>
          <a:xfrm>
            <a:off x="4124488" y="3894165"/>
            <a:ext cx="3286259" cy="1710454"/>
            <a:chOff x="4124488" y="4565133"/>
            <a:chExt cx="3286259" cy="17104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65ABD84-9EF4-4C6D-9F09-AD3BB73DD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88" r="43482"/>
            <a:stretch/>
          </p:blipFill>
          <p:spPr>
            <a:xfrm>
              <a:off x="4477207" y="4565133"/>
              <a:ext cx="2580821" cy="1047650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2F8FE0C-36E3-4B7D-93B5-D43E4C74C469}"/>
                </a:ext>
              </a:extLst>
            </p:cNvPr>
            <p:cNvGrpSpPr/>
            <p:nvPr/>
          </p:nvGrpSpPr>
          <p:grpSpPr>
            <a:xfrm>
              <a:off x="4124488" y="5757072"/>
              <a:ext cx="3286259" cy="518515"/>
              <a:chOff x="4124488" y="5757072"/>
              <a:chExt cx="3286259" cy="51851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6C5A1-4BDB-4839-958A-1DB5B3F257BC}"/>
                  </a:ext>
                </a:extLst>
              </p:cNvPr>
              <p:cNvSpPr txBox="1"/>
              <p:nvPr/>
            </p:nvSpPr>
            <p:spPr>
              <a:xfrm>
                <a:off x="4124488" y="5766856"/>
                <a:ext cx="1113162" cy="508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안테나의</a:t>
                </a:r>
                <a:endParaRPr lang="en-US" altLang="ko-KR" sz="1400" b="1" dirty="0">
                  <a:latin typeface="+mn-ea"/>
                </a:endParaRPr>
              </a:p>
              <a:p>
                <a:pPr algn="ctr"/>
                <a:r>
                  <a:rPr lang="ko-KR" altLang="en-US" sz="1400" b="1" dirty="0">
                    <a:latin typeface="+mn-ea"/>
                  </a:rPr>
                  <a:t>물리적 크기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42566-9FDD-4DD3-9009-3A0CE9A62212}"/>
                  </a:ext>
                </a:extLst>
              </p:cNvPr>
              <p:cNvSpPr txBox="1"/>
              <p:nvPr/>
            </p:nvSpPr>
            <p:spPr>
              <a:xfrm>
                <a:off x="5127395" y="5787499"/>
                <a:ext cx="430490" cy="448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/>
                  <a:t>∝</a:t>
                </a:r>
                <a:endParaRPr lang="ko-KR" altLang="en-US" sz="2400" b="1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FAC37A-0CA9-4444-9F2C-86F97BA0098D}"/>
                  </a:ext>
                </a:extLst>
              </p:cNvPr>
              <p:cNvSpPr txBox="1"/>
              <p:nvPr/>
            </p:nvSpPr>
            <p:spPr>
              <a:xfrm>
                <a:off x="5432965" y="5766856"/>
                <a:ext cx="703247" cy="508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파장의</a:t>
                </a:r>
                <a:endParaRPr lang="en-US" altLang="ko-KR" sz="1400" b="1" dirty="0">
                  <a:latin typeface="+mn-ea"/>
                </a:endParaRPr>
              </a:p>
              <a:p>
                <a:pPr algn="ctr"/>
                <a:r>
                  <a:rPr lang="ko-KR" altLang="en-US" sz="1400" b="1" dirty="0">
                    <a:latin typeface="+mn-ea"/>
                  </a:rPr>
                  <a:t>길이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B42E804-5CF3-41E2-A77C-19C1DCF57182}"/>
                      </a:ext>
                    </a:extLst>
                  </p:cNvPr>
                  <p:cNvSpPr txBox="1"/>
                  <p:nvPr/>
                </p:nvSpPr>
                <p:spPr>
                  <a:xfrm>
                    <a:off x="6084055" y="5757072"/>
                    <a:ext cx="1326692" cy="5074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ko-KR" altLang="en-US" sz="1400" b="1" i="0" smtClean="0">
                                  <a:latin typeface="Cambria Math" panose="02040503050406030204" pitchFamily="18" charset="0"/>
                                </a:rPr>
                                <m:t>주파수의</m:t>
                              </m:r>
                              <m:r>
                                <a:rPr lang="en-US" altLang="ko-KR" sz="1400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400" b="1" i="0" smtClean="0">
                                  <a:latin typeface="Cambria Math" panose="02040503050406030204" pitchFamily="18" charset="0"/>
                                </a:rPr>
                                <m:t>크기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1400" b="1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B42E804-5CF3-41E2-A77C-19C1DCF571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4055" y="5757072"/>
                    <a:ext cx="1326692" cy="5074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59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D95ED3-5EAB-4D2C-B3B2-B381FBA7424F}"/>
                  </a:ext>
                </a:extLst>
              </p:cNvPr>
              <p:cNvSpPr txBox="1"/>
              <p:nvPr/>
            </p:nvSpPr>
            <p:spPr>
              <a:xfrm>
                <a:off x="5972485" y="5889100"/>
                <a:ext cx="245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,</a:t>
                </a:r>
                <a:endParaRPr lang="ko-KR" altLang="en-US" b="1" dirty="0"/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F808DEB-2E31-4249-AB62-6A1FE09AB541}"/>
              </a:ext>
            </a:extLst>
          </p:cNvPr>
          <p:cNvGrpSpPr/>
          <p:nvPr/>
        </p:nvGrpSpPr>
        <p:grpSpPr>
          <a:xfrm>
            <a:off x="7633362" y="3979336"/>
            <a:ext cx="4134283" cy="1540113"/>
            <a:chOff x="7633362" y="4612224"/>
            <a:chExt cx="4134283" cy="154011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407B425-9B57-47BF-9B6E-C481AD9B4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814" r="4796"/>
            <a:stretch/>
          </p:blipFill>
          <p:spPr>
            <a:xfrm>
              <a:off x="7633362" y="4612224"/>
              <a:ext cx="2654322" cy="154011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EEF035E-AE9F-4D67-9769-4F07D1E53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11" r="66766"/>
            <a:stretch/>
          </p:blipFill>
          <p:spPr>
            <a:xfrm>
              <a:off x="10302252" y="4612224"/>
              <a:ext cx="1465393" cy="1540113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798A0E1-33C6-4348-84FE-4FC19DD3031D}"/>
              </a:ext>
            </a:extLst>
          </p:cNvPr>
          <p:cNvGrpSpPr/>
          <p:nvPr/>
        </p:nvGrpSpPr>
        <p:grpSpPr>
          <a:xfrm>
            <a:off x="424356" y="5979767"/>
            <a:ext cx="11343290" cy="627408"/>
            <a:chOff x="967871" y="5979767"/>
            <a:chExt cx="10336681" cy="627408"/>
          </a:xfrm>
        </p:grpSpPr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2F949447-324E-45B7-A370-4204803B93F9}"/>
                </a:ext>
              </a:extLst>
            </p:cNvPr>
            <p:cNvSpPr/>
            <p:nvPr/>
          </p:nvSpPr>
          <p:spPr>
            <a:xfrm>
              <a:off x="967871" y="5979767"/>
              <a:ext cx="10336681" cy="62740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846B40-6C5E-456B-BAED-C33E935ACCAD}"/>
                </a:ext>
              </a:extLst>
            </p:cNvPr>
            <p:cNvSpPr txBox="1"/>
            <p:nvPr/>
          </p:nvSpPr>
          <p:spPr>
            <a:xfrm>
              <a:off x="1530159" y="6062639"/>
              <a:ext cx="9212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b="1" dirty="0">
                  <a:solidFill>
                    <a:schemeClr val="bg1"/>
                  </a:solidFill>
                </a:rPr>
                <a:t>전자기장 성질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(MAXWELL’S EQUATIONS)</a:t>
              </a:r>
              <a:r>
                <a:rPr lang="ko-KR" altLang="en-US" sz="2400" b="1" dirty="0">
                  <a:solidFill>
                    <a:schemeClr val="bg1"/>
                  </a:solidFill>
                </a:rPr>
                <a:t>에 의해 모두 성립될 수 없다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.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5D816C-BEEB-44C9-B216-0CFA55EB4E9A}"/>
              </a:ext>
            </a:extLst>
          </p:cNvPr>
          <p:cNvSpPr/>
          <p:nvPr/>
        </p:nvSpPr>
        <p:spPr>
          <a:xfrm>
            <a:off x="528083" y="573932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SKT INSIGHT, </a:t>
            </a:r>
            <a:r>
              <a:rPr lang="en-US" altLang="ko-KR" sz="800" dirty="0">
                <a:hlinkClick r:id="rId7"/>
              </a:rPr>
              <a:t>https://www.sktinsight.com/98809</a:t>
            </a:r>
            <a:r>
              <a:rPr lang="en-US" altLang="ko-KR" sz="800" dirty="0"/>
              <a:t>, 2017.12.05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7118A5-87E5-468C-A631-1504AC325C0D}"/>
              </a:ext>
            </a:extLst>
          </p:cNvPr>
          <p:cNvSpPr/>
          <p:nvPr/>
        </p:nvSpPr>
        <p:spPr>
          <a:xfrm>
            <a:off x="5567918" y="571797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800" dirty="0"/>
              <a:t>출처 </a:t>
            </a:r>
            <a:r>
              <a:rPr lang="en-US" altLang="ko-KR" sz="800" dirty="0"/>
              <a:t>: RF </a:t>
            </a:r>
            <a:r>
              <a:rPr lang="en-US" altLang="ko-KR" sz="800" dirty="0" err="1"/>
              <a:t>designhouse</a:t>
            </a:r>
            <a:r>
              <a:rPr lang="en-US" altLang="ko-KR" sz="800" dirty="0"/>
              <a:t>,  </a:t>
            </a:r>
            <a:r>
              <a:rPr lang="en-US" altLang="ko-KR" sz="800" dirty="0">
                <a:hlinkClick r:id="rId8"/>
              </a:rPr>
              <a:t>http://www.rfdh.com/bas_rf/begin/antenna.php3</a:t>
            </a:r>
            <a:r>
              <a:rPr lang="en-US" altLang="ko-KR" sz="800" dirty="0"/>
              <a:t> 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14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A3EC89-4AF2-43C3-A1D6-29199FC6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서론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676F5D9-C21A-4D46-A720-D0C7BFEDF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기술분석 </a:t>
            </a:r>
            <a:r>
              <a:rPr lang="en-US" altLang="ko-KR" dirty="0"/>
              <a:t>– </a:t>
            </a:r>
            <a:r>
              <a:rPr lang="ko-KR" altLang="en-US" dirty="0"/>
              <a:t>연구 개발 방향</a:t>
            </a:r>
          </a:p>
        </p:txBody>
      </p:sp>
      <p:pic>
        <p:nvPicPr>
          <p:cNvPr id="5" name="Picture 2" descr="https://www.telecom-bretagne.eu/data/LTCC/LTCCsteps.jpg">
            <a:extLst>
              <a:ext uri="{FF2B5EF4-FFF2-40B4-BE49-F238E27FC236}">
                <a16:creationId xmlns:a16="http://schemas.microsoft.com/office/drawing/2014/main" id="{8FA1B3AD-2A20-46C1-8CF8-C5B145189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14" y="1219599"/>
            <a:ext cx="8534709" cy="517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39767B7-0B1F-4A62-A2F1-DAB94E4AF6DD}"/>
              </a:ext>
            </a:extLst>
          </p:cNvPr>
          <p:cNvGrpSpPr/>
          <p:nvPr/>
        </p:nvGrpSpPr>
        <p:grpSpPr>
          <a:xfrm>
            <a:off x="402678" y="1568586"/>
            <a:ext cx="3022600" cy="4476614"/>
            <a:chOff x="508000" y="1527243"/>
            <a:chExt cx="3022600" cy="4476614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A1914F71-FB3D-4D33-A665-1DFBF88DF8CF}"/>
                </a:ext>
              </a:extLst>
            </p:cNvPr>
            <p:cNvSpPr/>
            <p:nvPr/>
          </p:nvSpPr>
          <p:spPr>
            <a:xfrm>
              <a:off x="508000" y="1527243"/>
              <a:ext cx="3022600" cy="4476614"/>
            </a:xfrm>
            <a:prstGeom prst="rightArrow">
              <a:avLst>
                <a:gd name="adj1" fmla="val 100000"/>
                <a:gd name="adj2" fmla="val 18693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1D1E26-D020-4BB3-A4E5-4F5E5751B516}"/>
                </a:ext>
              </a:extLst>
            </p:cNvPr>
            <p:cNvSpPr txBox="1"/>
            <p:nvPr/>
          </p:nvSpPr>
          <p:spPr>
            <a:xfrm>
              <a:off x="508000" y="1738683"/>
              <a:ext cx="2724936" cy="405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더 발전시키기 위해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dist">
                <a:lnSpc>
                  <a:spcPct val="130000"/>
                </a:lnSpc>
              </a:pPr>
              <a:r>
                <a:rPr lang="ko-KR" altLang="en-US" sz="3600" b="1" dirty="0">
                  <a:solidFill>
                    <a:schemeClr val="bg1"/>
                  </a:solidFill>
                </a:rPr>
                <a:t>구조의 변화</a:t>
              </a:r>
              <a:endParaRPr lang="en-US" altLang="ko-KR" sz="3600" b="1" dirty="0">
                <a:solidFill>
                  <a:schemeClr val="bg1"/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: </a:t>
              </a:r>
              <a:r>
                <a:rPr lang="ko-KR" altLang="en-US" b="1" dirty="0">
                  <a:solidFill>
                    <a:schemeClr val="bg1"/>
                  </a:solidFill>
                </a:rPr>
                <a:t>안테나 </a:t>
              </a:r>
              <a:r>
                <a:rPr lang="en-US" altLang="ko-KR" b="1" dirty="0">
                  <a:solidFill>
                    <a:schemeClr val="bg1"/>
                  </a:solidFill>
                </a:rPr>
                <a:t>+ </a:t>
              </a:r>
              <a:r>
                <a:rPr lang="ko-KR" altLang="en-US" b="1" dirty="0">
                  <a:solidFill>
                    <a:schemeClr val="bg1"/>
                  </a:solidFill>
                </a:rPr>
                <a:t>칩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r">
                <a:lnSpc>
                  <a:spcPct val="130000"/>
                </a:lnSpc>
              </a:pPr>
              <a:r>
                <a:rPr lang="en-US" altLang="ko-KR" sz="2000" b="1" dirty="0">
                  <a:solidFill>
                    <a:schemeClr val="bg1"/>
                  </a:solidFill>
                </a:rPr>
                <a:t>= on-chip antenna</a:t>
              </a:r>
            </a:p>
            <a:p>
              <a:pPr algn="dist">
                <a:lnSpc>
                  <a:spcPct val="13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--------------------------</a:t>
              </a:r>
            </a:p>
            <a:p>
              <a:pPr algn="just"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신호 손실을 줄이기 위해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pPr algn="dist">
                <a:lnSpc>
                  <a:spcPct val="130000"/>
                </a:lnSpc>
              </a:pPr>
              <a:r>
                <a:rPr lang="ko-KR" altLang="en-US" sz="3600" b="1" dirty="0">
                  <a:solidFill>
                    <a:schemeClr val="bg1"/>
                  </a:solidFill>
                </a:rPr>
                <a:t>재료의 변화</a:t>
              </a:r>
              <a:endParaRPr lang="en-US" altLang="ko-KR" sz="3600" b="1" dirty="0">
                <a:solidFill>
                  <a:schemeClr val="bg1"/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: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spc="300" dirty="0">
                  <a:solidFill>
                    <a:schemeClr val="bg1"/>
                  </a:solidFill>
                </a:rPr>
                <a:t>실리콘 →</a:t>
              </a:r>
              <a:r>
                <a:rPr lang="en-US" altLang="ko-KR" b="1" spc="300" dirty="0">
                  <a:solidFill>
                    <a:schemeClr val="bg1"/>
                  </a:solidFill>
                </a:rPr>
                <a:t> LTCC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ko-KR" b="1" spc="300" dirty="0">
                  <a:solidFill>
                    <a:schemeClr val="bg1"/>
                  </a:solidFill>
                </a:rPr>
                <a:t> </a:t>
              </a:r>
              <a:r>
                <a:rPr lang="ko-KR" altLang="en-US" b="1" spc="300" dirty="0">
                  <a:solidFill>
                    <a:schemeClr val="bg1"/>
                  </a:solidFill>
                </a:rPr>
                <a:t>→ </a:t>
              </a:r>
              <a:r>
                <a:rPr lang="en-US" altLang="ko-KR" b="1" spc="300" dirty="0">
                  <a:solidFill>
                    <a:schemeClr val="bg1"/>
                  </a:solidFill>
                </a:rPr>
                <a:t>LOW LOSS</a:t>
              </a:r>
              <a:endParaRPr lang="ko-KR" altLang="en-US" b="1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C1F9E-08CE-4586-8310-7BA5CE13CE30}"/>
              </a:ext>
            </a:extLst>
          </p:cNvPr>
          <p:cNvSpPr/>
          <p:nvPr/>
        </p:nvSpPr>
        <p:spPr>
          <a:xfrm>
            <a:off x="5302207" y="646902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800" dirty="0"/>
              <a:t>출처 </a:t>
            </a:r>
            <a:r>
              <a:rPr lang="en-US" altLang="ko-KR" sz="800" dirty="0"/>
              <a:t>: TELECOM Bretagne, </a:t>
            </a:r>
            <a:r>
              <a:rPr lang="en-US" altLang="ko-KR" sz="800" dirty="0">
                <a:hlinkClick r:id="rId4"/>
              </a:rPr>
              <a:t>https://www.telecom-bretagne.eu/research/resources/ltcc/</a:t>
            </a:r>
            <a:r>
              <a:rPr lang="en-US" altLang="ko-KR" sz="800" dirty="0"/>
              <a:t>, 2013.10.17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9D21-4768-4423-A7E2-DD983A1A68F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841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rgbClr val="3F3F3F"/>
      </a:dk1>
      <a:lt1>
        <a:srgbClr val="FFFFFF"/>
      </a:lt1>
      <a:dk2>
        <a:srgbClr val="4A856C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2D70D3"/>
      </a:accent5>
      <a:accent6>
        <a:srgbClr val="9E5E9B"/>
      </a:accent6>
      <a:hlink>
        <a:srgbClr val="58C1BA"/>
      </a:hlink>
      <a:folHlink>
        <a:srgbClr val="9DD0CB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5040</TotalTime>
  <Words>3396</Words>
  <Application>Microsoft Office PowerPoint</Application>
  <PresentationFormat>와이드스크린</PresentationFormat>
  <Paragraphs>761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나눔고딕 ExtraBold</vt:lpstr>
      <vt:lpstr>맑은 고딕</vt:lpstr>
      <vt:lpstr>휴먼모음T</vt:lpstr>
      <vt:lpstr>Arial</vt:lpstr>
      <vt:lpstr>Cambria Math</vt:lpstr>
      <vt:lpstr>Office Theme</vt:lpstr>
      <vt:lpstr>PowerPoint 프레젠테이션</vt:lpstr>
      <vt:lpstr>0 목차</vt:lpstr>
      <vt:lpstr>1 서론</vt:lpstr>
      <vt:lpstr>1 서론</vt:lpstr>
      <vt:lpstr>1 서론</vt:lpstr>
      <vt:lpstr>1 서론</vt:lpstr>
      <vt:lpstr>1 서론</vt:lpstr>
      <vt:lpstr>1 서론</vt:lpstr>
      <vt:lpstr>1 서론</vt:lpstr>
      <vt:lpstr>2 특허검색</vt:lpstr>
      <vt:lpstr>2 특허검색</vt:lpstr>
      <vt:lpstr>2 특허검색</vt:lpstr>
      <vt:lpstr>2 특허검색</vt:lpstr>
      <vt:lpstr>2 특허검색</vt:lpstr>
      <vt:lpstr>3 특허분석</vt:lpstr>
      <vt:lpstr>3 특허분석</vt:lpstr>
      <vt:lpstr>3 특허분석</vt:lpstr>
      <vt:lpstr>3 특허분석</vt:lpstr>
      <vt:lpstr>3 특허분석</vt:lpstr>
      <vt:lpstr>4 핵심특허 도출 및 분석</vt:lpstr>
      <vt:lpstr>4 핵심특허 도출 및 분석</vt:lpstr>
      <vt:lpstr>4 핵심특허 도출 및 분석</vt:lpstr>
      <vt:lpstr>4 핵심특허 도출 및 분석</vt:lpstr>
      <vt:lpstr>4 핵심특허 도출 및 분석</vt:lpstr>
      <vt:lpstr>4 핵심특허 도출 및 분석</vt:lpstr>
      <vt:lpstr>4 핵심특허 도출 및 분석</vt:lpstr>
      <vt:lpstr>4 핵심특허 도출 및 분석</vt:lpstr>
      <vt:lpstr>4 핵심특허 도출 및 분석</vt:lpstr>
      <vt:lpstr>4 핵심특허 도출 및 분석</vt:lpstr>
      <vt:lpstr>4 핵심특허 도출 및 분석 </vt:lpstr>
      <vt:lpstr>4 핵심특허 도출 및 분석</vt:lpstr>
      <vt:lpstr>4 핵심특허 도출 및 분석</vt:lpstr>
      <vt:lpstr>4 핵심특허 도출 및 분석</vt:lpstr>
      <vt:lpstr>4 핵심특허 도출 및 분석</vt:lpstr>
      <vt:lpstr>5 R&amp;D 방향</vt:lpstr>
      <vt:lpstr>5 R&amp;D 방향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혜정</dc:creator>
  <cp:lastModifiedBy>Windows 사용자</cp:lastModifiedBy>
  <cp:revision>183</cp:revision>
  <dcterms:created xsi:type="dcterms:W3CDTF">2018-09-05T11:57:40Z</dcterms:created>
  <dcterms:modified xsi:type="dcterms:W3CDTF">2018-12-20T04:09:08Z</dcterms:modified>
</cp:coreProperties>
</file>